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93" r:id="rId3"/>
    <p:sldId id="381" r:id="rId4"/>
    <p:sldId id="383" r:id="rId5"/>
    <p:sldId id="384" r:id="rId6"/>
    <p:sldId id="385" r:id="rId7"/>
    <p:sldId id="386" r:id="rId8"/>
    <p:sldId id="391" r:id="rId9"/>
    <p:sldId id="392" r:id="rId10"/>
    <p:sldId id="398" r:id="rId11"/>
    <p:sldId id="436" r:id="rId12"/>
    <p:sldId id="400" r:id="rId13"/>
    <p:sldId id="401" r:id="rId14"/>
    <p:sldId id="402" r:id="rId15"/>
    <p:sldId id="403" r:id="rId16"/>
    <p:sldId id="408" r:id="rId17"/>
    <p:sldId id="407" r:id="rId18"/>
    <p:sldId id="420" r:id="rId19"/>
    <p:sldId id="437" r:id="rId20"/>
    <p:sldId id="439" r:id="rId21"/>
    <p:sldId id="438" r:id="rId22"/>
    <p:sldId id="406" r:id="rId23"/>
    <p:sldId id="405" r:id="rId24"/>
    <p:sldId id="412" r:id="rId25"/>
    <p:sldId id="411" r:id="rId26"/>
    <p:sldId id="432" r:id="rId27"/>
    <p:sldId id="424" r:id="rId28"/>
    <p:sldId id="433" r:id="rId29"/>
    <p:sldId id="435" r:id="rId30"/>
    <p:sldId id="425" r:id="rId31"/>
    <p:sldId id="427" r:id="rId32"/>
    <p:sldId id="426" r:id="rId33"/>
  </p:sldIdLst>
  <p:sldSz cx="12192000" cy="6858000"/>
  <p:notesSz cx="6858000" cy="9947275"/>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C416"/>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2838BEF-8BB2-4498-84A7-C5851F593DF1}" styleName="Orta Stil 4 - Vurgu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ema Uygulanmış Stil 1 - Vurgu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ema Uygulanmış Stil 1 - Vurgu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E269D01E-BC32-4049-B463-5C60D7B0CCD2}" styleName="Tema Uygulanmış Stil 2 - Vurgu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Açık Stil 1 - Vurgu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12C8C85-51F0-491E-9774-3900AFEF0FD7}" styleName="Açık Stil 2 - Vurgu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A111915-BE36-4E01-A7E5-04B1672EAD32}" styleName="Açık Stil 2 - Vurgu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Orta Stil 1 - Vurgu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AF606853-7671-496A-8E4F-DF71F8EC918B}" styleName="Koyu Stil 1 - Vurgu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Koyu Stil 2 - Vurgu 5/Vurgu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Koyu Stil 2 - Vurgu 3/Vurgu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Koyu Stil 2 - Vurgu 1/Vurgu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Koyu Stil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85BE263C-DBD7-4A20-BB59-AAB30ACAA65A}" styleName="Orta Stil 3 - Vurgu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Orta Stil 3 - Vurgu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9631B5-78F2-41C9-869B-9F39066F8104}" styleName="Orta Stil 3 - Vurgu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Orta Stil 3 - Vurgu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806" autoAdjust="0"/>
    <p:restoredTop sz="94660"/>
  </p:normalViewPr>
  <p:slideViewPr>
    <p:cSldViewPr snapToGrid="0">
      <p:cViewPr varScale="1">
        <p:scale>
          <a:sx n="118" d="100"/>
          <a:sy n="118" d="100"/>
        </p:scale>
        <p:origin x="240" y="2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al__ma_Sayfas_.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al__ma_Sayfas_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al__ma_Sayfas_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Sayfa1!$B$1</c:f>
              <c:strCache>
                <c:ptCount val="1"/>
                <c:pt idx="0">
                  <c:v>ÖNCEKİ YILLAR</c:v>
                </c:pt>
              </c:strCache>
            </c:strRef>
          </c:tx>
          <c:spPr>
            <a:solidFill>
              <a:schemeClr val="accent1">
                <a:lumMod val="40000"/>
                <a:lumOff val="60000"/>
              </a:schemeClr>
            </a:solidFill>
            <a:ln w="19528">
              <a:solidFill>
                <a:schemeClr val="lt1"/>
              </a:solidFill>
            </a:ln>
            <a:effectLst/>
          </c:spPr>
          <c:invertIfNegative val="0"/>
          <c:cat>
            <c:strRef>
              <c:f>Sayfa1!$A$2:$A$29</c:f>
              <c:strCache>
                <c:ptCount val="28"/>
                <c:pt idx="0">
                  <c:v>Bahçe Bitkileri ABD (Ortak)</c:v>
                </c:pt>
                <c:pt idx="1">
                  <c:v>Bahçe Bitkileri ABD </c:v>
                </c:pt>
                <c:pt idx="2">
                  <c:v>Bahçe Bitkileri ABD (Doktora)</c:v>
                </c:pt>
                <c:pt idx="3">
                  <c:v>Biyoloji ABD (Ortak)</c:v>
                </c:pt>
                <c:pt idx="4">
                  <c:v>Biyoloji ABD </c:v>
                </c:pt>
                <c:pt idx="5">
                  <c:v>Elektrik-Elektronik Mühendisliği ABD (Ortak)</c:v>
                </c:pt>
                <c:pt idx="6">
                  <c:v>Elektrik Elektronik Mühendisliği ABD</c:v>
                </c:pt>
                <c:pt idx="7">
                  <c:v>Elektrik Elektronik Mühendisliği ABD (Doktora)</c:v>
                </c:pt>
                <c:pt idx="8">
                  <c:v>Tarla Bitkileri ABD(Ortak)</c:v>
                </c:pt>
                <c:pt idx="9">
                  <c:v>Tarla Bitkileri ABD</c:v>
                </c:pt>
                <c:pt idx="10">
                  <c:v>Tarla Bitkileri ABD (Doktora)</c:v>
                </c:pt>
                <c:pt idx="11">
                  <c:v>Zootekni ABD (Ortak)</c:v>
                </c:pt>
                <c:pt idx="12">
                  <c:v>Zootekni ABD</c:v>
                </c:pt>
                <c:pt idx="13">
                  <c:v>Gıda Mühendisliği ABD (Ortak)</c:v>
                </c:pt>
                <c:pt idx="14">
                  <c:v>Gıda Mühendisliği ABD</c:v>
                </c:pt>
                <c:pt idx="15">
                  <c:v>Kimya ABD</c:v>
                </c:pt>
                <c:pt idx="16">
                  <c:v>Kimya ABD (Doktora)</c:v>
                </c:pt>
                <c:pt idx="17">
                  <c:v>Kimya Mühendisliği ABD</c:v>
                </c:pt>
                <c:pt idx="18">
                  <c:v>Kimya Mühendisliği ABD(Doktora)</c:v>
                </c:pt>
                <c:pt idx="19">
                  <c:v>Matematik ABD</c:v>
                </c:pt>
                <c:pt idx="20">
                  <c:v>Fizik ABD</c:v>
                </c:pt>
                <c:pt idx="21">
                  <c:v>Bilgisayar Mühendisliği ABD</c:v>
                </c:pt>
                <c:pt idx="22">
                  <c:v>Bitki Koruma ABD</c:v>
                </c:pt>
                <c:pt idx="23">
                  <c:v>Biyosistem Mühendisliği ABD</c:v>
                </c:pt>
                <c:pt idx="24">
                  <c:v>Matematik Eğitimi</c:v>
                </c:pt>
                <c:pt idx="25">
                  <c:v>Fen Bilgisi Eğitimi+Tezsiz</c:v>
                </c:pt>
                <c:pt idx="26">
                  <c:v>Kenrsel Tasarım Programı</c:v>
                </c:pt>
                <c:pt idx="27">
                  <c:v>Tarımsal Biyoteknoloji ABD</c:v>
                </c:pt>
              </c:strCache>
            </c:strRef>
          </c:cat>
          <c:val>
            <c:numRef>
              <c:f>Sayfa1!$B$2:$B$29</c:f>
              <c:numCache>
                <c:formatCode>General</c:formatCode>
                <c:ptCount val="28"/>
                <c:pt idx="0">
                  <c:v>41</c:v>
                </c:pt>
                <c:pt idx="3">
                  <c:v>13</c:v>
                </c:pt>
                <c:pt idx="4">
                  <c:v>10</c:v>
                </c:pt>
                <c:pt idx="5">
                  <c:v>5</c:v>
                </c:pt>
                <c:pt idx="6">
                  <c:v>44</c:v>
                </c:pt>
                <c:pt idx="7">
                  <c:v>8</c:v>
                </c:pt>
                <c:pt idx="8">
                  <c:v>15</c:v>
                </c:pt>
                <c:pt idx="9">
                  <c:v>50</c:v>
                </c:pt>
                <c:pt idx="10">
                  <c:v>6</c:v>
                </c:pt>
                <c:pt idx="11">
                  <c:v>3</c:v>
                </c:pt>
                <c:pt idx="12">
                  <c:v>15</c:v>
                </c:pt>
                <c:pt idx="13">
                  <c:v>8</c:v>
                </c:pt>
                <c:pt idx="14">
                  <c:v>18</c:v>
                </c:pt>
                <c:pt idx="15">
                  <c:v>30</c:v>
                </c:pt>
                <c:pt idx="17">
                  <c:v>22</c:v>
                </c:pt>
                <c:pt idx="18">
                  <c:v>0</c:v>
                </c:pt>
                <c:pt idx="19">
                  <c:v>22</c:v>
                </c:pt>
                <c:pt idx="20">
                  <c:v>7</c:v>
                </c:pt>
                <c:pt idx="22">
                  <c:v>0</c:v>
                </c:pt>
                <c:pt idx="23">
                  <c:v>5</c:v>
                </c:pt>
                <c:pt idx="24">
                  <c:v>16</c:v>
                </c:pt>
                <c:pt idx="25">
                  <c:v>7</c:v>
                </c:pt>
                <c:pt idx="26">
                  <c:v>17</c:v>
                </c:pt>
                <c:pt idx="27">
                  <c:v>5</c:v>
                </c:pt>
              </c:numCache>
            </c:numRef>
          </c:val>
          <c:extLst>
            <c:ext xmlns:c16="http://schemas.microsoft.com/office/drawing/2014/chart" uri="{C3380CC4-5D6E-409C-BE32-E72D297353CC}">
              <c16:uniqueId val="{00000000-CB68-4771-A062-4D2211DD1576}"/>
            </c:ext>
          </c:extLst>
        </c:ser>
        <c:ser>
          <c:idx val="1"/>
          <c:order val="1"/>
          <c:tx>
            <c:strRef>
              <c:f>Sayfa1!$C$1</c:f>
              <c:strCache>
                <c:ptCount val="1"/>
                <c:pt idx="0">
                  <c:v>2023</c:v>
                </c:pt>
              </c:strCache>
            </c:strRef>
          </c:tx>
          <c:spPr>
            <a:solidFill>
              <a:schemeClr val="accent1">
                <a:lumMod val="50000"/>
              </a:schemeClr>
            </a:solidFill>
            <a:ln w="19528">
              <a:solidFill>
                <a:schemeClr val="lt1"/>
              </a:solidFill>
            </a:ln>
            <a:effectLst/>
          </c:spPr>
          <c:invertIfNegative val="0"/>
          <c:cat>
            <c:strRef>
              <c:f>Sayfa1!$A$2:$A$29</c:f>
              <c:strCache>
                <c:ptCount val="28"/>
                <c:pt idx="0">
                  <c:v>Bahçe Bitkileri ABD (Ortak)</c:v>
                </c:pt>
                <c:pt idx="1">
                  <c:v>Bahçe Bitkileri ABD </c:v>
                </c:pt>
                <c:pt idx="2">
                  <c:v>Bahçe Bitkileri ABD (Doktora)</c:v>
                </c:pt>
                <c:pt idx="3">
                  <c:v>Biyoloji ABD (Ortak)</c:v>
                </c:pt>
                <c:pt idx="4">
                  <c:v>Biyoloji ABD </c:v>
                </c:pt>
                <c:pt idx="5">
                  <c:v>Elektrik-Elektronik Mühendisliği ABD (Ortak)</c:v>
                </c:pt>
                <c:pt idx="6">
                  <c:v>Elektrik Elektronik Mühendisliği ABD</c:v>
                </c:pt>
                <c:pt idx="7">
                  <c:v>Elektrik Elektronik Mühendisliği ABD (Doktora)</c:v>
                </c:pt>
                <c:pt idx="8">
                  <c:v>Tarla Bitkileri ABD(Ortak)</c:v>
                </c:pt>
                <c:pt idx="9">
                  <c:v>Tarla Bitkileri ABD</c:v>
                </c:pt>
                <c:pt idx="10">
                  <c:v>Tarla Bitkileri ABD (Doktora)</c:v>
                </c:pt>
                <c:pt idx="11">
                  <c:v>Zootekni ABD (Ortak)</c:v>
                </c:pt>
                <c:pt idx="12">
                  <c:v>Zootekni ABD</c:v>
                </c:pt>
                <c:pt idx="13">
                  <c:v>Gıda Mühendisliği ABD (Ortak)</c:v>
                </c:pt>
                <c:pt idx="14">
                  <c:v>Gıda Mühendisliği ABD</c:v>
                </c:pt>
                <c:pt idx="15">
                  <c:v>Kimya ABD</c:v>
                </c:pt>
                <c:pt idx="16">
                  <c:v>Kimya ABD (Doktora)</c:v>
                </c:pt>
                <c:pt idx="17">
                  <c:v>Kimya Mühendisliği ABD</c:v>
                </c:pt>
                <c:pt idx="18">
                  <c:v>Kimya Mühendisliği ABD(Doktora)</c:v>
                </c:pt>
                <c:pt idx="19">
                  <c:v>Matematik ABD</c:v>
                </c:pt>
                <c:pt idx="20">
                  <c:v>Fizik ABD</c:v>
                </c:pt>
                <c:pt idx="21">
                  <c:v>Bilgisayar Mühendisliği ABD</c:v>
                </c:pt>
                <c:pt idx="22">
                  <c:v>Bitki Koruma ABD</c:v>
                </c:pt>
                <c:pt idx="23">
                  <c:v>Biyosistem Mühendisliği ABD</c:v>
                </c:pt>
                <c:pt idx="24">
                  <c:v>Matematik Eğitimi</c:v>
                </c:pt>
                <c:pt idx="25">
                  <c:v>Fen Bilgisi Eğitimi+Tezsiz</c:v>
                </c:pt>
                <c:pt idx="26">
                  <c:v>Kenrsel Tasarım Programı</c:v>
                </c:pt>
                <c:pt idx="27">
                  <c:v>Tarımsal Biyoteknoloji ABD</c:v>
                </c:pt>
              </c:strCache>
            </c:strRef>
          </c:cat>
          <c:val>
            <c:numRef>
              <c:f>Sayfa1!$C$2:$C$29</c:f>
              <c:numCache>
                <c:formatCode>General</c:formatCode>
                <c:ptCount val="28"/>
                <c:pt idx="0">
                  <c:v>5</c:v>
                </c:pt>
                <c:pt idx="4">
                  <c:v>3</c:v>
                </c:pt>
                <c:pt idx="6">
                  <c:v>7</c:v>
                </c:pt>
                <c:pt idx="9">
                  <c:v>11</c:v>
                </c:pt>
                <c:pt idx="12">
                  <c:v>3</c:v>
                </c:pt>
                <c:pt idx="14">
                  <c:v>1</c:v>
                </c:pt>
                <c:pt idx="15">
                  <c:v>6</c:v>
                </c:pt>
                <c:pt idx="16">
                  <c:v>1</c:v>
                </c:pt>
                <c:pt idx="17">
                  <c:v>4</c:v>
                </c:pt>
                <c:pt idx="19">
                  <c:v>4</c:v>
                </c:pt>
                <c:pt idx="20">
                  <c:v>2</c:v>
                </c:pt>
                <c:pt idx="21">
                  <c:v>3</c:v>
                </c:pt>
                <c:pt idx="22">
                  <c:v>11</c:v>
                </c:pt>
                <c:pt idx="23">
                  <c:v>6</c:v>
                </c:pt>
                <c:pt idx="24">
                  <c:v>6</c:v>
                </c:pt>
                <c:pt idx="25">
                  <c:v>0</c:v>
                </c:pt>
                <c:pt idx="26">
                  <c:v>2</c:v>
                </c:pt>
                <c:pt idx="27">
                  <c:v>2</c:v>
                </c:pt>
              </c:numCache>
            </c:numRef>
          </c:val>
          <c:extLst>
            <c:ext xmlns:c16="http://schemas.microsoft.com/office/drawing/2014/chart" uri="{C3380CC4-5D6E-409C-BE32-E72D297353CC}">
              <c16:uniqueId val="{00000001-CB68-4771-A062-4D2211DD1576}"/>
            </c:ext>
          </c:extLst>
        </c:ser>
        <c:ser>
          <c:idx val="2"/>
          <c:order val="2"/>
          <c:tx>
            <c:strRef>
              <c:f>Sayfa1!$D$1</c:f>
              <c:strCache>
                <c:ptCount val="1"/>
                <c:pt idx="0">
                  <c:v>2024</c:v>
                </c:pt>
              </c:strCache>
            </c:strRef>
          </c:tx>
          <c:invertIfNegative val="0"/>
          <c:cat>
            <c:strRef>
              <c:f>Sayfa1!$A$2:$A$29</c:f>
              <c:strCache>
                <c:ptCount val="28"/>
                <c:pt idx="0">
                  <c:v>Bahçe Bitkileri ABD (Ortak)</c:v>
                </c:pt>
                <c:pt idx="1">
                  <c:v>Bahçe Bitkileri ABD </c:v>
                </c:pt>
                <c:pt idx="2">
                  <c:v>Bahçe Bitkileri ABD (Doktora)</c:v>
                </c:pt>
                <c:pt idx="3">
                  <c:v>Biyoloji ABD (Ortak)</c:v>
                </c:pt>
                <c:pt idx="4">
                  <c:v>Biyoloji ABD </c:v>
                </c:pt>
                <c:pt idx="5">
                  <c:v>Elektrik-Elektronik Mühendisliği ABD (Ortak)</c:v>
                </c:pt>
                <c:pt idx="6">
                  <c:v>Elektrik Elektronik Mühendisliği ABD</c:v>
                </c:pt>
                <c:pt idx="7">
                  <c:v>Elektrik Elektronik Mühendisliği ABD (Doktora)</c:v>
                </c:pt>
                <c:pt idx="8">
                  <c:v>Tarla Bitkileri ABD(Ortak)</c:v>
                </c:pt>
                <c:pt idx="9">
                  <c:v>Tarla Bitkileri ABD</c:v>
                </c:pt>
                <c:pt idx="10">
                  <c:v>Tarla Bitkileri ABD (Doktora)</c:v>
                </c:pt>
                <c:pt idx="11">
                  <c:v>Zootekni ABD (Ortak)</c:v>
                </c:pt>
                <c:pt idx="12">
                  <c:v>Zootekni ABD</c:v>
                </c:pt>
                <c:pt idx="13">
                  <c:v>Gıda Mühendisliği ABD (Ortak)</c:v>
                </c:pt>
                <c:pt idx="14">
                  <c:v>Gıda Mühendisliği ABD</c:v>
                </c:pt>
                <c:pt idx="15">
                  <c:v>Kimya ABD</c:v>
                </c:pt>
                <c:pt idx="16">
                  <c:v>Kimya ABD (Doktora)</c:v>
                </c:pt>
                <c:pt idx="17">
                  <c:v>Kimya Mühendisliği ABD</c:v>
                </c:pt>
                <c:pt idx="18">
                  <c:v>Kimya Mühendisliği ABD(Doktora)</c:v>
                </c:pt>
                <c:pt idx="19">
                  <c:v>Matematik ABD</c:v>
                </c:pt>
                <c:pt idx="20">
                  <c:v>Fizik ABD</c:v>
                </c:pt>
                <c:pt idx="21">
                  <c:v>Bilgisayar Mühendisliği ABD</c:v>
                </c:pt>
                <c:pt idx="22">
                  <c:v>Bitki Koruma ABD</c:v>
                </c:pt>
                <c:pt idx="23">
                  <c:v>Biyosistem Mühendisliği ABD</c:v>
                </c:pt>
                <c:pt idx="24">
                  <c:v>Matematik Eğitimi</c:v>
                </c:pt>
                <c:pt idx="25">
                  <c:v>Fen Bilgisi Eğitimi+Tezsiz</c:v>
                </c:pt>
                <c:pt idx="26">
                  <c:v>Kenrsel Tasarım Programı</c:v>
                </c:pt>
                <c:pt idx="27">
                  <c:v>Tarımsal Biyoteknoloji ABD</c:v>
                </c:pt>
              </c:strCache>
            </c:strRef>
          </c:cat>
          <c:val>
            <c:numRef>
              <c:f>Sayfa1!$D$2:$D$29</c:f>
              <c:numCache>
                <c:formatCode>General</c:formatCode>
                <c:ptCount val="28"/>
                <c:pt idx="1">
                  <c:v>9</c:v>
                </c:pt>
                <c:pt idx="2">
                  <c:v>0</c:v>
                </c:pt>
                <c:pt idx="4">
                  <c:v>5</c:v>
                </c:pt>
                <c:pt idx="6">
                  <c:v>4</c:v>
                </c:pt>
                <c:pt idx="7">
                  <c:v>0</c:v>
                </c:pt>
                <c:pt idx="9">
                  <c:v>7</c:v>
                </c:pt>
                <c:pt idx="10">
                  <c:v>2</c:v>
                </c:pt>
                <c:pt idx="12">
                  <c:v>1</c:v>
                </c:pt>
                <c:pt idx="14">
                  <c:v>5</c:v>
                </c:pt>
                <c:pt idx="15">
                  <c:v>3</c:v>
                </c:pt>
                <c:pt idx="16">
                  <c:v>0</c:v>
                </c:pt>
                <c:pt idx="17">
                  <c:v>3</c:v>
                </c:pt>
                <c:pt idx="19">
                  <c:v>4</c:v>
                </c:pt>
                <c:pt idx="20">
                  <c:v>3</c:v>
                </c:pt>
                <c:pt idx="21">
                  <c:v>6</c:v>
                </c:pt>
                <c:pt idx="22">
                  <c:v>10</c:v>
                </c:pt>
                <c:pt idx="23">
                  <c:v>4</c:v>
                </c:pt>
                <c:pt idx="24">
                  <c:v>6</c:v>
                </c:pt>
                <c:pt idx="25">
                  <c:v>0</c:v>
                </c:pt>
                <c:pt idx="26">
                  <c:v>1</c:v>
                </c:pt>
                <c:pt idx="27">
                  <c:v>6</c:v>
                </c:pt>
              </c:numCache>
            </c:numRef>
          </c:val>
          <c:extLst>
            <c:ext xmlns:c16="http://schemas.microsoft.com/office/drawing/2014/chart" uri="{C3380CC4-5D6E-409C-BE32-E72D297353CC}">
              <c16:uniqueId val="{00000000-549B-4392-8E01-75A04E3E81DF}"/>
            </c:ext>
          </c:extLst>
        </c:ser>
        <c:ser>
          <c:idx val="3"/>
          <c:order val="3"/>
          <c:tx>
            <c:strRef>
              <c:f>Sayfa1!$E$1</c:f>
              <c:strCache>
                <c:ptCount val="1"/>
                <c:pt idx="0">
                  <c:v>2025</c:v>
                </c:pt>
              </c:strCache>
            </c:strRef>
          </c:tx>
          <c:invertIfNegative val="0"/>
          <c:cat>
            <c:strRef>
              <c:f>Sayfa1!$A$2:$A$29</c:f>
              <c:strCache>
                <c:ptCount val="28"/>
                <c:pt idx="0">
                  <c:v>Bahçe Bitkileri ABD (Ortak)</c:v>
                </c:pt>
                <c:pt idx="1">
                  <c:v>Bahçe Bitkileri ABD </c:v>
                </c:pt>
                <c:pt idx="2">
                  <c:v>Bahçe Bitkileri ABD (Doktora)</c:v>
                </c:pt>
                <c:pt idx="3">
                  <c:v>Biyoloji ABD (Ortak)</c:v>
                </c:pt>
                <c:pt idx="4">
                  <c:v>Biyoloji ABD </c:v>
                </c:pt>
                <c:pt idx="5">
                  <c:v>Elektrik-Elektronik Mühendisliği ABD (Ortak)</c:v>
                </c:pt>
                <c:pt idx="6">
                  <c:v>Elektrik Elektronik Mühendisliği ABD</c:v>
                </c:pt>
                <c:pt idx="7">
                  <c:v>Elektrik Elektronik Mühendisliği ABD (Doktora)</c:v>
                </c:pt>
                <c:pt idx="8">
                  <c:v>Tarla Bitkileri ABD(Ortak)</c:v>
                </c:pt>
                <c:pt idx="9">
                  <c:v>Tarla Bitkileri ABD</c:v>
                </c:pt>
                <c:pt idx="10">
                  <c:v>Tarla Bitkileri ABD (Doktora)</c:v>
                </c:pt>
                <c:pt idx="11">
                  <c:v>Zootekni ABD (Ortak)</c:v>
                </c:pt>
                <c:pt idx="12">
                  <c:v>Zootekni ABD</c:v>
                </c:pt>
                <c:pt idx="13">
                  <c:v>Gıda Mühendisliği ABD (Ortak)</c:v>
                </c:pt>
                <c:pt idx="14">
                  <c:v>Gıda Mühendisliği ABD</c:v>
                </c:pt>
                <c:pt idx="15">
                  <c:v>Kimya ABD</c:v>
                </c:pt>
                <c:pt idx="16">
                  <c:v>Kimya ABD (Doktora)</c:v>
                </c:pt>
                <c:pt idx="17">
                  <c:v>Kimya Mühendisliği ABD</c:v>
                </c:pt>
                <c:pt idx="18">
                  <c:v>Kimya Mühendisliği ABD(Doktora)</c:v>
                </c:pt>
                <c:pt idx="19">
                  <c:v>Matematik ABD</c:v>
                </c:pt>
                <c:pt idx="20">
                  <c:v>Fizik ABD</c:v>
                </c:pt>
                <c:pt idx="21">
                  <c:v>Bilgisayar Mühendisliği ABD</c:v>
                </c:pt>
                <c:pt idx="22">
                  <c:v>Bitki Koruma ABD</c:v>
                </c:pt>
                <c:pt idx="23">
                  <c:v>Biyosistem Mühendisliği ABD</c:v>
                </c:pt>
                <c:pt idx="24">
                  <c:v>Matematik Eğitimi</c:v>
                </c:pt>
                <c:pt idx="25">
                  <c:v>Fen Bilgisi Eğitimi+Tezsiz</c:v>
                </c:pt>
                <c:pt idx="26">
                  <c:v>Kenrsel Tasarım Programı</c:v>
                </c:pt>
                <c:pt idx="27">
                  <c:v>Tarımsal Biyoteknoloji ABD</c:v>
                </c:pt>
              </c:strCache>
            </c:strRef>
          </c:cat>
          <c:val>
            <c:numRef>
              <c:f>Sayfa1!$E$2:$E$29</c:f>
              <c:numCache>
                <c:formatCode>General</c:formatCode>
                <c:ptCount val="28"/>
                <c:pt idx="1">
                  <c:v>10</c:v>
                </c:pt>
                <c:pt idx="4">
                  <c:v>5</c:v>
                </c:pt>
                <c:pt idx="6">
                  <c:v>3</c:v>
                </c:pt>
                <c:pt idx="9">
                  <c:v>12</c:v>
                </c:pt>
                <c:pt idx="10">
                  <c:v>2</c:v>
                </c:pt>
                <c:pt idx="12">
                  <c:v>2</c:v>
                </c:pt>
                <c:pt idx="14">
                  <c:v>4</c:v>
                </c:pt>
                <c:pt idx="15">
                  <c:v>2</c:v>
                </c:pt>
                <c:pt idx="17">
                  <c:v>7</c:v>
                </c:pt>
                <c:pt idx="19">
                  <c:v>0</c:v>
                </c:pt>
                <c:pt idx="20">
                  <c:v>2</c:v>
                </c:pt>
                <c:pt idx="21">
                  <c:v>4</c:v>
                </c:pt>
                <c:pt idx="22">
                  <c:v>3</c:v>
                </c:pt>
                <c:pt idx="23">
                  <c:v>2</c:v>
                </c:pt>
                <c:pt idx="24">
                  <c:v>6</c:v>
                </c:pt>
                <c:pt idx="25">
                  <c:v>0</c:v>
                </c:pt>
                <c:pt idx="26">
                  <c:v>0</c:v>
                </c:pt>
                <c:pt idx="27">
                  <c:v>3</c:v>
                </c:pt>
              </c:numCache>
            </c:numRef>
          </c:val>
          <c:extLst>
            <c:ext xmlns:c16="http://schemas.microsoft.com/office/drawing/2014/chart" uri="{C3380CC4-5D6E-409C-BE32-E72D297353CC}">
              <c16:uniqueId val="{00000000-B4DA-487E-B45D-E49AB9454818}"/>
            </c:ext>
          </c:extLst>
        </c:ser>
        <c:dLbls>
          <c:showLegendKey val="0"/>
          <c:showVal val="0"/>
          <c:showCatName val="0"/>
          <c:showSerName val="0"/>
          <c:showPercent val="0"/>
          <c:showBubbleSize val="0"/>
        </c:dLbls>
        <c:gapWidth val="150"/>
        <c:axId val="122724736"/>
        <c:axId val="122726272"/>
      </c:barChart>
      <c:catAx>
        <c:axId val="122724736"/>
        <c:scaling>
          <c:orientation val="minMax"/>
        </c:scaling>
        <c:delete val="0"/>
        <c:axPos val="b"/>
        <c:numFmt formatCode="General" sourceLinked="1"/>
        <c:majorTickMark val="out"/>
        <c:minorTickMark val="none"/>
        <c:tickLblPos val="nextTo"/>
        <c:spPr>
          <a:noFill/>
          <a:ln w="9764" cap="flat" cmpd="sng" algn="ctr">
            <a:solidFill>
              <a:schemeClr val="bg1"/>
            </a:solidFill>
            <a:round/>
          </a:ln>
          <a:effectLst/>
        </c:spPr>
        <c:txPr>
          <a:bodyPr rot="-60000000" spcFirstLastPara="1" vertOverflow="ellipsis" vert="horz" wrap="square" anchor="ctr" anchorCtr="1"/>
          <a:lstStyle/>
          <a:p>
            <a:pPr>
              <a:defRPr sz="1227" b="0" i="0" u="none" strike="noStrike" kern="1200" baseline="0">
                <a:solidFill>
                  <a:srgbClr val="C00000"/>
                </a:solidFill>
                <a:latin typeface="+mn-lt"/>
                <a:ea typeface="+mn-ea"/>
                <a:cs typeface="+mn-cs"/>
              </a:defRPr>
            </a:pPr>
            <a:endParaRPr lang="tr-TR"/>
          </a:p>
        </c:txPr>
        <c:crossAx val="122726272"/>
        <c:crosses val="autoZero"/>
        <c:auto val="1"/>
        <c:lblAlgn val="ctr"/>
        <c:lblOffset val="100"/>
        <c:noMultiLvlLbl val="0"/>
      </c:catAx>
      <c:valAx>
        <c:axId val="122726272"/>
        <c:scaling>
          <c:orientation val="minMax"/>
        </c:scaling>
        <c:delete val="0"/>
        <c:axPos val="l"/>
        <c:majorGridlines>
          <c:spPr>
            <a:ln w="9764" cap="flat" cmpd="sng" algn="ctr">
              <a:solidFill>
                <a:schemeClr val="tx1">
                  <a:lumMod val="15000"/>
                  <a:lumOff val="85000"/>
                </a:schemeClr>
              </a:solidFill>
              <a:round/>
            </a:ln>
            <a:effectLst/>
          </c:spPr>
        </c:majorGridlines>
        <c:numFmt formatCode="General" sourceLinked="1"/>
        <c:majorTickMark val="out"/>
        <c:minorTickMark val="none"/>
        <c:tickLblPos val="nextTo"/>
        <c:spPr>
          <a:ln w="6509">
            <a:noFill/>
          </a:ln>
        </c:spPr>
        <c:txPr>
          <a:bodyPr rot="-60000000" spcFirstLastPara="1" vertOverflow="ellipsis" vert="horz" wrap="square" anchor="ctr" anchorCtr="1"/>
          <a:lstStyle/>
          <a:p>
            <a:pPr>
              <a:defRPr sz="1227" b="0" i="0" u="none" strike="noStrike" kern="1200" baseline="0">
                <a:solidFill>
                  <a:schemeClr val="tx1">
                    <a:lumMod val="65000"/>
                    <a:lumOff val="35000"/>
                  </a:schemeClr>
                </a:solidFill>
                <a:latin typeface="+mn-lt"/>
                <a:ea typeface="+mn-ea"/>
                <a:cs typeface="+mn-cs"/>
              </a:defRPr>
            </a:pPr>
            <a:endParaRPr lang="tr-TR"/>
          </a:p>
        </c:txPr>
        <c:crossAx val="122724736"/>
        <c:crosses val="autoZero"/>
        <c:crossBetween val="between"/>
      </c:valAx>
      <c:spPr>
        <a:solidFill>
          <a:srgbClr val="CC66FF"/>
        </a:solidFill>
        <a:ln w="26037">
          <a:noFill/>
        </a:ln>
      </c:spPr>
    </c:plotArea>
    <c:legend>
      <c:legendPos val="b"/>
      <c:overlay val="0"/>
      <c:spPr>
        <a:solidFill>
          <a:schemeClr val="bg1"/>
        </a:solidFill>
        <a:ln>
          <a:solidFill>
            <a:schemeClr val="bg1"/>
          </a:solidFill>
        </a:ln>
        <a:effectLst/>
      </c:spPr>
      <c:txPr>
        <a:bodyPr rot="0" spcFirstLastPara="1" vertOverflow="ellipsis" vert="horz" wrap="square" anchor="ctr" anchorCtr="1"/>
        <a:lstStyle/>
        <a:p>
          <a:pPr>
            <a:defRPr sz="1227"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chart>
  <c:spPr>
    <a:solidFill>
      <a:schemeClr val="bg1"/>
    </a:solidFill>
    <a:ln w="38087" cap="rnd">
      <a:solidFill>
        <a:srgbClr val="C00000"/>
      </a:solidFill>
    </a:ln>
  </c:spPr>
  <c:txPr>
    <a:bodyPr/>
    <a:lstStyle/>
    <a:p>
      <a:pPr>
        <a:defRPr/>
      </a:pPr>
      <a:endParaRPr lang="tr-T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Sayfa1!$B$1</c:f>
              <c:strCache>
                <c:ptCount val="1"/>
                <c:pt idx="0">
                  <c:v>2021</c:v>
                </c:pt>
              </c:strCache>
            </c:strRef>
          </c:tx>
          <c:spPr>
            <a:solidFill>
              <a:schemeClr val="tx2">
                <a:lumMod val="20000"/>
                <a:lumOff val="80000"/>
              </a:schemeClr>
            </a:solidFill>
            <a:ln w="19528">
              <a:solidFill>
                <a:schemeClr val="lt1"/>
              </a:solidFill>
            </a:ln>
            <a:effectLst/>
          </c:spPr>
          <c:invertIfNegative val="0"/>
          <c:cat>
            <c:strRef>
              <c:f>Sayfa1!$A$2:$A$27</c:f>
              <c:strCache>
                <c:ptCount val="26"/>
                <c:pt idx="0">
                  <c:v>YÜKSEK LİSANS</c:v>
                </c:pt>
                <c:pt idx="1">
                  <c:v>Bahçe Bitkileri ABD </c:v>
                </c:pt>
                <c:pt idx="2">
                  <c:v>Biyoloji ABD </c:v>
                </c:pt>
                <c:pt idx="3">
                  <c:v>Elektrik Elektronik Mühendisliği ABD</c:v>
                </c:pt>
                <c:pt idx="4">
                  <c:v>Tarla Bitkileri ABD</c:v>
                </c:pt>
                <c:pt idx="5">
                  <c:v>Zootekni ABD</c:v>
                </c:pt>
                <c:pt idx="6">
                  <c:v>Gıda Mühendisliği ABD</c:v>
                </c:pt>
                <c:pt idx="7">
                  <c:v>Kimya ABD</c:v>
                </c:pt>
                <c:pt idx="8">
                  <c:v>Kimya Mühendisliği ABD</c:v>
                </c:pt>
                <c:pt idx="9">
                  <c:v>Matematik ABD</c:v>
                </c:pt>
                <c:pt idx="10">
                  <c:v>Fizik ABD</c:v>
                </c:pt>
                <c:pt idx="11">
                  <c:v>Matematik Eğitimi</c:v>
                </c:pt>
                <c:pt idx="12">
                  <c:v>Fen bilgisi Eğitimi</c:v>
                </c:pt>
                <c:pt idx="13">
                  <c:v>Şehir ve Bölge Planlama ABD</c:v>
                </c:pt>
                <c:pt idx="14">
                  <c:v>Tarımsal Biyoteknoloji ABD</c:v>
                </c:pt>
                <c:pt idx="15">
                  <c:v>Biyosistem Mühendisliği ABD</c:v>
                </c:pt>
                <c:pt idx="16">
                  <c:v>Bilgisayar Mühendisliği ABD</c:v>
                </c:pt>
                <c:pt idx="17">
                  <c:v>Bitki Koruma ABD</c:v>
                </c:pt>
                <c:pt idx="18">
                  <c:v>Makine Mühendisliği</c:v>
                </c:pt>
                <c:pt idx="19">
                  <c:v>DOKTORA</c:v>
                </c:pt>
                <c:pt idx="20">
                  <c:v>Elektrik Elektronik Mühendisliği ABD</c:v>
                </c:pt>
                <c:pt idx="21">
                  <c:v>Tarla Bitkileri ABD </c:v>
                </c:pt>
                <c:pt idx="22">
                  <c:v>Kimya Mühendisliği ABD</c:v>
                </c:pt>
                <c:pt idx="23">
                  <c:v>Matematik ABD</c:v>
                </c:pt>
                <c:pt idx="24">
                  <c:v>Kimya ABD</c:v>
                </c:pt>
                <c:pt idx="25">
                  <c:v>Bahçe Bitkileri ABD</c:v>
                </c:pt>
              </c:strCache>
            </c:strRef>
          </c:cat>
          <c:val>
            <c:numRef>
              <c:f>Sayfa1!$B$2:$B$27</c:f>
              <c:numCache>
                <c:formatCode>General</c:formatCode>
                <c:ptCount val="26"/>
                <c:pt idx="1">
                  <c:v>45</c:v>
                </c:pt>
                <c:pt idx="2">
                  <c:v>22</c:v>
                </c:pt>
                <c:pt idx="3">
                  <c:v>34</c:v>
                </c:pt>
                <c:pt idx="4">
                  <c:v>50</c:v>
                </c:pt>
                <c:pt idx="5">
                  <c:v>21</c:v>
                </c:pt>
                <c:pt idx="6">
                  <c:v>18</c:v>
                </c:pt>
                <c:pt idx="7">
                  <c:v>17</c:v>
                </c:pt>
                <c:pt idx="8">
                  <c:v>13</c:v>
                </c:pt>
                <c:pt idx="9">
                  <c:v>29</c:v>
                </c:pt>
                <c:pt idx="10">
                  <c:v>12</c:v>
                </c:pt>
                <c:pt idx="11">
                  <c:v>34</c:v>
                </c:pt>
                <c:pt idx="12">
                  <c:v>19</c:v>
                </c:pt>
                <c:pt idx="13">
                  <c:v>24</c:v>
                </c:pt>
                <c:pt idx="14">
                  <c:v>24</c:v>
                </c:pt>
                <c:pt idx="15">
                  <c:v>20</c:v>
                </c:pt>
                <c:pt idx="16">
                  <c:v>6</c:v>
                </c:pt>
                <c:pt idx="17">
                  <c:v>37</c:v>
                </c:pt>
                <c:pt idx="20">
                  <c:v>2</c:v>
                </c:pt>
                <c:pt idx="21">
                  <c:v>6</c:v>
                </c:pt>
                <c:pt idx="22">
                  <c:v>2</c:v>
                </c:pt>
                <c:pt idx="23">
                  <c:v>2</c:v>
                </c:pt>
                <c:pt idx="24">
                  <c:v>3</c:v>
                </c:pt>
                <c:pt idx="25">
                  <c:v>0</c:v>
                </c:pt>
              </c:numCache>
            </c:numRef>
          </c:val>
          <c:extLst>
            <c:ext xmlns:c16="http://schemas.microsoft.com/office/drawing/2014/chart" uri="{C3380CC4-5D6E-409C-BE32-E72D297353CC}">
              <c16:uniqueId val="{00000000-1BFC-441C-B75E-5BDCCC06580C}"/>
            </c:ext>
          </c:extLst>
        </c:ser>
        <c:ser>
          <c:idx val="1"/>
          <c:order val="1"/>
          <c:tx>
            <c:strRef>
              <c:f>Sayfa1!$C$1</c:f>
              <c:strCache>
                <c:ptCount val="1"/>
                <c:pt idx="0">
                  <c:v>2022</c:v>
                </c:pt>
              </c:strCache>
            </c:strRef>
          </c:tx>
          <c:spPr>
            <a:solidFill>
              <a:schemeClr val="accent1">
                <a:lumMod val="75000"/>
              </a:schemeClr>
            </a:solidFill>
            <a:ln w="19528">
              <a:solidFill>
                <a:schemeClr val="lt1"/>
              </a:solidFill>
            </a:ln>
            <a:effectLst/>
          </c:spPr>
          <c:invertIfNegative val="0"/>
          <c:cat>
            <c:strRef>
              <c:f>Sayfa1!$A$2:$A$27</c:f>
              <c:strCache>
                <c:ptCount val="26"/>
                <c:pt idx="0">
                  <c:v>YÜKSEK LİSANS</c:v>
                </c:pt>
                <c:pt idx="1">
                  <c:v>Bahçe Bitkileri ABD </c:v>
                </c:pt>
                <c:pt idx="2">
                  <c:v>Biyoloji ABD </c:v>
                </c:pt>
                <c:pt idx="3">
                  <c:v>Elektrik Elektronik Mühendisliği ABD</c:v>
                </c:pt>
                <c:pt idx="4">
                  <c:v>Tarla Bitkileri ABD</c:v>
                </c:pt>
                <c:pt idx="5">
                  <c:v>Zootekni ABD</c:v>
                </c:pt>
                <c:pt idx="6">
                  <c:v>Gıda Mühendisliği ABD</c:v>
                </c:pt>
                <c:pt idx="7">
                  <c:v>Kimya ABD</c:v>
                </c:pt>
                <c:pt idx="8">
                  <c:v>Kimya Mühendisliği ABD</c:v>
                </c:pt>
                <c:pt idx="9">
                  <c:v>Matematik ABD</c:v>
                </c:pt>
                <c:pt idx="10">
                  <c:v>Fizik ABD</c:v>
                </c:pt>
                <c:pt idx="11">
                  <c:v>Matematik Eğitimi</c:v>
                </c:pt>
                <c:pt idx="12">
                  <c:v>Fen bilgisi Eğitimi</c:v>
                </c:pt>
                <c:pt idx="13">
                  <c:v>Şehir ve Bölge Planlama ABD</c:v>
                </c:pt>
                <c:pt idx="14">
                  <c:v>Tarımsal Biyoteknoloji ABD</c:v>
                </c:pt>
                <c:pt idx="15">
                  <c:v>Biyosistem Mühendisliği ABD</c:v>
                </c:pt>
                <c:pt idx="16">
                  <c:v>Bilgisayar Mühendisliği ABD</c:v>
                </c:pt>
                <c:pt idx="17">
                  <c:v>Bitki Koruma ABD</c:v>
                </c:pt>
                <c:pt idx="18">
                  <c:v>Makine Mühendisliği</c:v>
                </c:pt>
                <c:pt idx="19">
                  <c:v>DOKTORA</c:v>
                </c:pt>
                <c:pt idx="20">
                  <c:v>Elektrik Elektronik Mühendisliği ABD</c:v>
                </c:pt>
                <c:pt idx="21">
                  <c:v>Tarla Bitkileri ABD </c:v>
                </c:pt>
                <c:pt idx="22">
                  <c:v>Kimya Mühendisliği ABD</c:v>
                </c:pt>
                <c:pt idx="23">
                  <c:v>Matematik ABD</c:v>
                </c:pt>
                <c:pt idx="24">
                  <c:v>Kimya ABD</c:v>
                </c:pt>
                <c:pt idx="25">
                  <c:v>Bahçe Bitkileri ABD</c:v>
                </c:pt>
              </c:strCache>
            </c:strRef>
          </c:cat>
          <c:val>
            <c:numRef>
              <c:f>Sayfa1!$C$2:$C$27</c:f>
              <c:numCache>
                <c:formatCode>General</c:formatCode>
                <c:ptCount val="26"/>
                <c:pt idx="1">
                  <c:v>46</c:v>
                </c:pt>
                <c:pt idx="2">
                  <c:v>26</c:v>
                </c:pt>
                <c:pt idx="3">
                  <c:v>26</c:v>
                </c:pt>
                <c:pt idx="4">
                  <c:v>52</c:v>
                </c:pt>
                <c:pt idx="5">
                  <c:v>19</c:v>
                </c:pt>
                <c:pt idx="6">
                  <c:v>17</c:v>
                </c:pt>
                <c:pt idx="7">
                  <c:v>15</c:v>
                </c:pt>
                <c:pt idx="8">
                  <c:v>25</c:v>
                </c:pt>
                <c:pt idx="9">
                  <c:v>40</c:v>
                </c:pt>
                <c:pt idx="10">
                  <c:v>8</c:v>
                </c:pt>
                <c:pt idx="11">
                  <c:v>38</c:v>
                </c:pt>
                <c:pt idx="12">
                  <c:v>36</c:v>
                </c:pt>
                <c:pt idx="13">
                  <c:v>19</c:v>
                </c:pt>
                <c:pt idx="14">
                  <c:v>19</c:v>
                </c:pt>
                <c:pt idx="15">
                  <c:v>16</c:v>
                </c:pt>
                <c:pt idx="16">
                  <c:v>17</c:v>
                </c:pt>
                <c:pt idx="17">
                  <c:v>50</c:v>
                </c:pt>
                <c:pt idx="20">
                  <c:v>0</c:v>
                </c:pt>
                <c:pt idx="21">
                  <c:v>10</c:v>
                </c:pt>
                <c:pt idx="22">
                  <c:v>3</c:v>
                </c:pt>
                <c:pt idx="23">
                  <c:v>3</c:v>
                </c:pt>
                <c:pt idx="24">
                  <c:v>1</c:v>
                </c:pt>
                <c:pt idx="25">
                  <c:v>0</c:v>
                </c:pt>
              </c:numCache>
            </c:numRef>
          </c:val>
          <c:extLst>
            <c:ext xmlns:c16="http://schemas.microsoft.com/office/drawing/2014/chart" uri="{C3380CC4-5D6E-409C-BE32-E72D297353CC}">
              <c16:uniqueId val="{00000001-1BFC-441C-B75E-5BDCCC06580C}"/>
            </c:ext>
          </c:extLst>
        </c:ser>
        <c:ser>
          <c:idx val="2"/>
          <c:order val="2"/>
          <c:tx>
            <c:strRef>
              <c:f>Sayfa1!$D$1</c:f>
              <c:strCache>
                <c:ptCount val="1"/>
                <c:pt idx="0">
                  <c:v>2023</c:v>
                </c:pt>
              </c:strCache>
            </c:strRef>
          </c:tx>
          <c:spPr>
            <a:solidFill>
              <a:schemeClr val="accent2">
                <a:lumMod val="75000"/>
              </a:schemeClr>
            </a:solidFill>
          </c:spPr>
          <c:invertIfNegative val="0"/>
          <c:cat>
            <c:strRef>
              <c:f>Sayfa1!$A$2:$A$27</c:f>
              <c:strCache>
                <c:ptCount val="26"/>
                <c:pt idx="0">
                  <c:v>YÜKSEK LİSANS</c:v>
                </c:pt>
                <c:pt idx="1">
                  <c:v>Bahçe Bitkileri ABD </c:v>
                </c:pt>
                <c:pt idx="2">
                  <c:v>Biyoloji ABD </c:v>
                </c:pt>
                <c:pt idx="3">
                  <c:v>Elektrik Elektronik Mühendisliği ABD</c:v>
                </c:pt>
                <c:pt idx="4">
                  <c:v>Tarla Bitkileri ABD</c:v>
                </c:pt>
                <c:pt idx="5">
                  <c:v>Zootekni ABD</c:v>
                </c:pt>
                <c:pt idx="6">
                  <c:v>Gıda Mühendisliği ABD</c:v>
                </c:pt>
                <c:pt idx="7">
                  <c:v>Kimya ABD</c:v>
                </c:pt>
                <c:pt idx="8">
                  <c:v>Kimya Mühendisliği ABD</c:v>
                </c:pt>
                <c:pt idx="9">
                  <c:v>Matematik ABD</c:v>
                </c:pt>
                <c:pt idx="10">
                  <c:v>Fizik ABD</c:v>
                </c:pt>
                <c:pt idx="11">
                  <c:v>Matematik Eğitimi</c:v>
                </c:pt>
                <c:pt idx="12">
                  <c:v>Fen bilgisi Eğitimi</c:v>
                </c:pt>
                <c:pt idx="13">
                  <c:v>Şehir ve Bölge Planlama ABD</c:v>
                </c:pt>
                <c:pt idx="14">
                  <c:v>Tarımsal Biyoteknoloji ABD</c:v>
                </c:pt>
                <c:pt idx="15">
                  <c:v>Biyosistem Mühendisliği ABD</c:v>
                </c:pt>
                <c:pt idx="16">
                  <c:v>Bilgisayar Mühendisliği ABD</c:v>
                </c:pt>
                <c:pt idx="17">
                  <c:v>Bitki Koruma ABD</c:v>
                </c:pt>
                <c:pt idx="18">
                  <c:v>Makine Mühendisliği</c:v>
                </c:pt>
                <c:pt idx="19">
                  <c:v>DOKTORA</c:v>
                </c:pt>
                <c:pt idx="20">
                  <c:v>Elektrik Elektronik Mühendisliği ABD</c:v>
                </c:pt>
                <c:pt idx="21">
                  <c:v>Tarla Bitkileri ABD </c:v>
                </c:pt>
                <c:pt idx="22">
                  <c:v>Kimya Mühendisliği ABD</c:v>
                </c:pt>
                <c:pt idx="23">
                  <c:v>Matematik ABD</c:v>
                </c:pt>
                <c:pt idx="24">
                  <c:v>Kimya ABD</c:v>
                </c:pt>
                <c:pt idx="25">
                  <c:v>Bahçe Bitkileri ABD</c:v>
                </c:pt>
              </c:strCache>
            </c:strRef>
          </c:cat>
          <c:val>
            <c:numRef>
              <c:f>Sayfa1!$D$2:$D$27</c:f>
              <c:numCache>
                <c:formatCode>General</c:formatCode>
                <c:ptCount val="26"/>
                <c:pt idx="1">
                  <c:v>46</c:v>
                </c:pt>
                <c:pt idx="2">
                  <c:v>24</c:v>
                </c:pt>
                <c:pt idx="3">
                  <c:v>19</c:v>
                </c:pt>
                <c:pt idx="4">
                  <c:v>55</c:v>
                </c:pt>
                <c:pt idx="5">
                  <c:v>15</c:v>
                </c:pt>
                <c:pt idx="6">
                  <c:v>19</c:v>
                </c:pt>
                <c:pt idx="7">
                  <c:v>10</c:v>
                </c:pt>
                <c:pt idx="8">
                  <c:v>19</c:v>
                </c:pt>
                <c:pt idx="9">
                  <c:v>38</c:v>
                </c:pt>
                <c:pt idx="10">
                  <c:v>7</c:v>
                </c:pt>
                <c:pt idx="11">
                  <c:v>47</c:v>
                </c:pt>
                <c:pt idx="12">
                  <c:v>45</c:v>
                </c:pt>
                <c:pt idx="13">
                  <c:v>13</c:v>
                </c:pt>
                <c:pt idx="14">
                  <c:v>15</c:v>
                </c:pt>
                <c:pt idx="15">
                  <c:v>9</c:v>
                </c:pt>
                <c:pt idx="16">
                  <c:v>29</c:v>
                </c:pt>
                <c:pt idx="17">
                  <c:v>43</c:v>
                </c:pt>
                <c:pt idx="20">
                  <c:v>2</c:v>
                </c:pt>
                <c:pt idx="21">
                  <c:v>13</c:v>
                </c:pt>
                <c:pt idx="22">
                  <c:v>3</c:v>
                </c:pt>
                <c:pt idx="23">
                  <c:v>7</c:v>
                </c:pt>
                <c:pt idx="24">
                  <c:v>2</c:v>
                </c:pt>
                <c:pt idx="25">
                  <c:v>0</c:v>
                </c:pt>
              </c:numCache>
            </c:numRef>
          </c:val>
          <c:extLst>
            <c:ext xmlns:c16="http://schemas.microsoft.com/office/drawing/2014/chart" uri="{C3380CC4-5D6E-409C-BE32-E72D297353CC}">
              <c16:uniqueId val="{00000002-1BFC-441C-B75E-5BDCCC06580C}"/>
            </c:ext>
          </c:extLst>
        </c:ser>
        <c:ser>
          <c:idx val="3"/>
          <c:order val="3"/>
          <c:tx>
            <c:strRef>
              <c:f>Sayfa1!$E$1</c:f>
              <c:strCache>
                <c:ptCount val="1"/>
                <c:pt idx="0">
                  <c:v>2024</c:v>
                </c:pt>
              </c:strCache>
            </c:strRef>
          </c:tx>
          <c:invertIfNegative val="0"/>
          <c:cat>
            <c:strRef>
              <c:f>Sayfa1!$A$2:$A$27</c:f>
              <c:strCache>
                <c:ptCount val="26"/>
                <c:pt idx="0">
                  <c:v>YÜKSEK LİSANS</c:v>
                </c:pt>
                <c:pt idx="1">
                  <c:v>Bahçe Bitkileri ABD </c:v>
                </c:pt>
                <c:pt idx="2">
                  <c:v>Biyoloji ABD </c:v>
                </c:pt>
                <c:pt idx="3">
                  <c:v>Elektrik Elektronik Mühendisliği ABD</c:v>
                </c:pt>
                <c:pt idx="4">
                  <c:v>Tarla Bitkileri ABD</c:v>
                </c:pt>
                <c:pt idx="5">
                  <c:v>Zootekni ABD</c:v>
                </c:pt>
                <c:pt idx="6">
                  <c:v>Gıda Mühendisliği ABD</c:v>
                </c:pt>
                <c:pt idx="7">
                  <c:v>Kimya ABD</c:v>
                </c:pt>
                <c:pt idx="8">
                  <c:v>Kimya Mühendisliği ABD</c:v>
                </c:pt>
                <c:pt idx="9">
                  <c:v>Matematik ABD</c:v>
                </c:pt>
                <c:pt idx="10">
                  <c:v>Fizik ABD</c:v>
                </c:pt>
                <c:pt idx="11">
                  <c:v>Matematik Eğitimi</c:v>
                </c:pt>
                <c:pt idx="12">
                  <c:v>Fen bilgisi Eğitimi</c:v>
                </c:pt>
                <c:pt idx="13">
                  <c:v>Şehir ve Bölge Planlama ABD</c:v>
                </c:pt>
                <c:pt idx="14">
                  <c:v>Tarımsal Biyoteknoloji ABD</c:v>
                </c:pt>
                <c:pt idx="15">
                  <c:v>Biyosistem Mühendisliği ABD</c:v>
                </c:pt>
                <c:pt idx="16">
                  <c:v>Bilgisayar Mühendisliği ABD</c:v>
                </c:pt>
                <c:pt idx="17">
                  <c:v>Bitki Koruma ABD</c:v>
                </c:pt>
                <c:pt idx="18">
                  <c:v>Makine Mühendisliği</c:v>
                </c:pt>
                <c:pt idx="19">
                  <c:v>DOKTORA</c:v>
                </c:pt>
                <c:pt idx="20">
                  <c:v>Elektrik Elektronik Mühendisliği ABD</c:v>
                </c:pt>
                <c:pt idx="21">
                  <c:v>Tarla Bitkileri ABD </c:v>
                </c:pt>
                <c:pt idx="22">
                  <c:v>Kimya Mühendisliği ABD</c:v>
                </c:pt>
                <c:pt idx="23">
                  <c:v>Matematik ABD</c:v>
                </c:pt>
                <c:pt idx="24">
                  <c:v>Kimya ABD</c:v>
                </c:pt>
                <c:pt idx="25">
                  <c:v>Bahçe Bitkileri ABD</c:v>
                </c:pt>
              </c:strCache>
            </c:strRef>
          </c:cat>
          <c:val>
            <c:numRef>
              <c:f>Sayfa1!$E$2:$E$27</c:f>
              <c:numCache>
                <c:formatCode>General</c:formatCode>
                <c:ptCount val="26"/>
                <c:pt idx="1">
                  <c:v>47</c:v>
                </c:pt>
                <c:pt idx="2">
                  <c:v>15</c:v>
                </c:pt>
                <c:pt idx="3">
                  <c:v>20</c:v>
                </c:pt>
                <c:pt idx="4">
                  <c:v>46</c:v>
                </c:pt>
                <c:pt idx="5">
                  <c:v>17</c:v>
                </c:pt>
                <c:pt idx="6">
                  <c:v>22</c:v>
                </c:pt>
                <c:pt idx="7">
                  <c:v>11</c:v>
                </c:pt>
                <c:pt idx="8">
                  <c:v>13</c:v>
                </c:pt>
                <c:pt idx="9">
                  <c:v>28</c:v>
                </c:pt>
                <c:pt idx="10">
                  <c:v>6</c:v>
                </c:pt>
                <c:pt idx="11">
                  <c:v>57</c:v>
                </c:pt>
                <c:pt idx="12">
                  <c:v>50</c:v>
                </c:pt>
                <c:pt idx="13">
                  <c:v>9</c:v>
                </c:pt>
                <c:pt idx="14">
                  <c:v>10</c:v>
                </c:pt>
                <c:pt idx="15">
                  <c:v>16</c:v>
                </c:pt>
                <c:pt idx="16">
                  <c:v>33</c:v>
                </c:pt>
                <c:pt idx="17">
                  <c:v>32</c:v>
                </c:pt>
                <c:pt idx="18">
                  <c:v>7</c:v>
                </c:pt>
                <c:pt idx="20">
                  <c:v>3</c:v>
                </c:pt>
                <c:pt idx="21">
                  <c:v>10</c:v>
                </c:pt>
                <c:pt idx="22">
                  <c:v>6</c:v>
                </c:pt>
                <c:pt idx="23">
                  <c:v>5</c:v>
                </c:pt>
                <c:pt idx="24">
                  <c:v>2</c:v>
                </c:pt>
                <c:pt idx="25">
                  <c:v>2</c:v>
                </c:pt>
              </c:numCache>
            </c:numRef>
          </c:val>
          <c:extLst>
            <c:ext xmlns:c16="http://schemas.microsoft.com/office/drawing/2014/chart" uri="{C3380CC4-5D6E-409C-BE32-E72D297353CC}">
              <c16:uniqueId val="{00000000-68F0-40A5-BFF5-BCDC150C0CD6}"/>
            </c:ext>
          </c:extLst>
        </c:ser>
        <c:ser>
          <c:idx val="4"/>
          <c:order val="4"/>
          <c:tx>
            <c:strRef>
              <c:f>Sayfa1!$F$1</c:f>
              <c:strCache>
                <c:ptCount val="1"/>
                <c:pt idx="0">
                  <c:v>2025</c:v>
                </c:pt>
              </c:strCache>
            </c:strRef>
          </c:tx>
          <c:invertIfNegative val="0"/>
          <c:cat>
            <c:strRef>
              <c:f>Sayfa1!$A$2:$A$27</c:f>
              <c:strCache>
                <c:ptCount val="26"/>
                <c:pt idx="0">
                  <c:v>YÜKSEK LİSANS</c:v>
                </c:pt>
                <c:pt idx="1">
                  <c:v>Bahçe Bitkileri ABD </c:v>
                </c:pt>
                <c:pt idx="2">
                  <c:v>Biyoloji ABD </c:v>
                </c:pt>
                <c:pt idx="3">
                  <c:v>Elektrik Elektronik Mühendisliği ABD</c:v>
                </c:pt>
                <c:pt idx="4">
                  <c:v>Tarla Bitkileri ABD</c:v>
                </c:pt>
                <c:pt idx="5">
                  <c:v>Zootekni ABD</c:v>
                </c:pt>
                <c:pt idx="6">
                  <c:v>Gıda Mühendisliği ABD</c:v>
                </c:pt>
                <c:pt idx="7">
                  <c:v>Kimya ABD</c:v>
                </c:pt>
                <c:pt idx="8">
                  <c:v>Kimya Mühendisliği ABD</c:v>
                </c:pt>
                <c:pt idx="9">
                  <c:v>Matematik ABD</c:v>
                </c:pt>
                <c:pt idx="10">
                  <c:v>Fizik ABD</c:v>
                </c:pt>
                <c:pt idx="11">
                  <c:v>Matematik Eğitimi</c:v>
                </c:pt>
                <c:pt idx="12">
                  <c:v>Fen bilgisi Eğitimi</c:v>
                </c:pt>
                <c:pt idx="13">
                  <c:v>Şehir ve Bölge Planlama ABD</c:v>
                </c:pt>
                <c:pt idx="14">
                  <c:v>Tarımsal Biyoteknoloji ABD</c:v>
                </c:pt>
                <c:pt idx="15">
                  <c:v>Biyosistem Mühendisliği ABD</c:v>
                </c:pt>
                <c:pt idx="16">
                  <c:v>Bilgisayar Mühendisliği ABD</c:v>
                </c:pt>
                <c:pt idx="17">
                  <c:v>Bitki Koruma ABD</c:v>
                </c:pt>
                <c:pt idx="18">
                  <c:v>Makine Mühendisliği</c:v>
                </c:pt>
                <c:pt idx="19">
                  <c:v>DOKTORA</c:v>
                </c:pt>
                <c:pt idx="20">
                  <c:v>Elektrik Elektronik Mühendisliği ABD</c:v>
                </c:pt>
                <c:pt idx="21">
                  <c:v>Tarla Bitkileri ABD </c:v>
                </c:pt>
                <c:pt idx="22">
                  <c:v>Kimya Mühendisliği ABD</c:v>
                </c:pt>
                <c:pt idx="23">
                  <c:v>Matematik ABD</c:v>
                </c:pt>
                <c:pt idx="24">
                  <c:v>Kimya ABD</c:v>
                </c:pt>
                <c:pt idx="25">
                  <c:v>Bahçe Bitkileri ABD</c:v>
                </c:pt>
              </c:strCache>
            </c:strRef>
          </c:cat>
          <c:val>
            <c:numRef>
              <c:f>Sayfa1!$F$2:$F$27</c:f>
              <c:numCache>
                <c:formatCode>General</c:formatCode>
                <c:ptCount val="26"/>
                <c:pt idx="1">
                  <c:v>39</c:v>
                </c:pt>
                <c:pt idx="2">
                  <c:v>13</c:v>
                </c:pt>
                <c:pt idx="3">
                  <c:v>22</c:v>
                </c:pt>
                <c:pt idx="4">
                  <c:v>37</c:v>
                </c:pt>
                <c:pt idx="5">
                  <c:v>8</c:v>
                </c:pt>
                <c:pt idx="6">
                  <c:v>15</c:v>
                </c:pt>
                <c:pt idx="7">
                  <c:v>9</c:v>
                </c:pt>
                <c:pt idx="8">
                  <c:v>6</c:v>
                </c:pt>
                <c:pt idx="9">
                  <c:v>13</c:v>
                </c:pt>
                <c:pt idx="10">
                  <c:v>2</c:v>
                </c:pt>
                <c:pt idx="11">
                  <c:v>48</c:v>
                </c:pt>
                <c:pt idx="12">
                  <c:v>48</c:v>
                </c:pt>
                <c:pt idx="13">
                  <c:v>14</c:v>
                </c:pt>
                <c:pt idx="14">
                  <c:v>5</c:v>
                </c:pt>
                <c:pt idx="15">
                  <c:v>25</c:v>
                </c:pt>
                <c:pt idx="16">
                  <c:v>37</c:v>
                </c:pt>
                <c:pt idx="17">
                  <c:v>36</c:v>
                </c:pt>
                <c:pt idx="18">
                  <c:v>13</c:v>
                </c:pt>
                <c:pt idx="20">
                  <c:v>3</c:v>
                </c:pt>
                <c:pt idx="21">
                  <c:v>7</c:v>
                </c:pt>
                <c:pt idx="22">
                  <c:v>7</c:v>
                </c:pt>
                <c:pt idx="23">
                  <c:v>6</c:v>
                </c:pt>
                <c:pt idx="24">
                  <c:v>4</c:v>
                </c:pt>
                <c:pt idx="25">
                  <c:v>3</c:v>
                </c:pt>
              </c:numCache>
            </c:numRef>
          </c:val>
          <c:extLst>
            <c:ext xmlns:c16="http://schemas.microsoft.com/office/drawing/2014/chart" uri="{C3380CC4-5D6E-409C-BE32-E72D297353CC}">
              <c16:uniqueId val="{00000000-0A8C-40A2-BF1C-B06F9E8E5C46}"/>
            </c:ext>
          </c:extLst>
        </c:ser>
        <c:dLbls>
          <c:showLegendKey val="0"/>
          <c:showVal val="0"/>
          <c:showCatName val="0"/>
          <c:showSerName val="0"/>
          <c:showPercent val="0"/>
          <c:showBubbleSize val="0"/>
        </c:dLbls>
        <c:gapWidth val="150"/>
        <c:axId val="129808256"/>
        <c:axId val="129809792"/>
      </c:barChart>
      <c:catAx>
        <c:axId val="129808256"/>
        <c:scaling>
          <c:orientation val="minMax"/>
        </c:scaling>
        <c:delete val="0"/>
        <c:axPos val="b"/>
        <c:numFmt formatCode="General" sourceLinked="1"/>
        <c:majorTickMark val="out"/>
        <c:minorTickMark val="none"/>
        <c:tickLblPos val="nextTo"/>
        <c:spPr>
          <a:noFill/>
          <a:ln w="9764" cap="flat" cmpd="sng" algn="ctr">
            <a:solidFill>
              <a:schemeClr val="bg1"/>
            </a:solidFill>
            <a:round/>
          </a:ln>
          <a:effectLst/>
        </c:spPr>
        <c:txPr>
          <a:bodyPr rot="-60000000" spcFirstLastPara="1" vertOverflow="ellipsis" vert="horz" wrap="square" anchor="ctr" anchorCtr="1"/>
          <a:lstStyle/>
          <a:p>
            <a:pPr>
              <a:defRPr sz="1227" b="0" i="0" u="none" strike="noStrike" kern="1200" baseline="0">
                <a:solidFill>
                  <a:srgbClr val="C00000"/>
                </a:solidFill>
                <a:latin typeface="+mn-lt"/>
                <a:ea typeface="+mn-ea"/>
                <a:cs typeface="+mn-cs"/>
              </a:defRPr>
            </a:pPr>
            <a:endParaRPr lang="tr-TR"/>
          </a:p>
        </c:txPr>
        <c:crossAx val="129809792"/>
        <c:crosses val="autoZero"/>
        <c:auto val="1"/>
        <c:lblAlgn val="ctr"/>
        <c:lblOffset val="100"/>
        <c:noMultiLvlLbl val="0"/>
      </c:catAx>
      <c:valAx>
        <c:axId val="129809792"/>
        <c:scaling>
          <c:orientation val="minMax"/>
        </c:scaling>
        <c:delete val="0"/>
        <c:axPos val="l"/>
        <c:majorGridlines>
          <c:spPr>
            <a:ln w="9764" cap="flat" cmpd="sng" algn="ctr">
              <a:solidFill>
                <a:schemeClr val="tx1">
                  <a:lumMod val="15000"/>
                  <a:lumOff val="85000"/>
                </a:schemeClr>
              </a:solidFill>
              <a:round/>
            </a:ln>
            <a:effectLst/>
          </c:spPr>
        </c:majorGridlines>
        <c:numFmt formatCode="General" sourceLinked="1"/>
        <c:majorTickMark val="out"/>
        <c:minorTickMark val="none"/>
        <c:tickLblPos val="nextTo"/>
        <c:spPr>
          <a:ln w="6509">
            <a:noFill/>
          </a:ln>
        </c:spPr>
        <c:txPr>
          <a:bodyPr rot="-60000000" spcFirstLastPara="1" vertOverflow="ellipsis" vert="horz" wrap="square" anchor="ctr" anchorCtr="1"/>
          <a:lstStyle/>
          <a:p>
            <a:pPr>
              <a:defRPr sz="1227" b="0" i="0" u="none" strike="noStrike" kern="1200" baseline="0">
                <a:solidFill>
                  <a:schemeClr val="tx1">
                    <a:lumMod val="65000"/>
                    <a:lumOff val="35000"/>
                  </a:schemeClr>
                </a:solidFill>
                <a:latin typeface="+mn-lt"/>
                <a:ea typeface="+mn-ea"/>
                <a:cs typeface="+mn-cs"/>
              </a:defRPr>
            </a:pPr>
            <a:endParaRPr lang="tr-TR"/>
          </a:p>
        </c:txPr>
        <c:crossAx val="129808256"/>
        <c:crosses val="autoZero"/>
        <c:crossBetween val="between"/>
      </c:valAx>
      <c:spPr>
        <a:solidFill>
          <a:srgbClr val="CC66FF"/>
        </a:solidFill>
        <a:ln w="26037">
          <a:noFill/>
        </a:ln>
      </c:spPr>
    </c:plotArea>
    <c:legend>
      <c:legendPos val="b"/>
      <c:overlay val="0"/>
      <c:spPr>
        <a:solidFill>
          <a:schemeClr val="bg1"/>
        </a:solidFill>
        <a:ln>
          <a:solidFill>
            <a:schemeClr val="bg1"/>
          </a:solidFill>
        </a:ln>
        <a:effectLst/>
      </c:spPr>
      <c:txPr>
        <a:bodyPr rot="0" spcFirstLastPara="1" vertOverflow="ellipsis" vert="horz" wrap="square" anchor="ctr" anchorCtr="1"/>
        <a:lstStyle/>
        <a:p>
          <a:pPr>
            <a:defRPr sz="1227"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chart>
  <c:spPr>
    <a:solidFill>
      <a:schemeClr val="bg1"/>
    </a:solidFill>
    <a:ln w="38087">
      <a:solidFill>
        <a:srgbClr val="C00000"/>
      </a:solidFill>
    </a:ln>
  </c:spPr>
  <c:txPr>
    <a:bodyPr/>
    <a:lstStyle/>
    <a:p>
      <a:pPr>
        <a:defRPr/>
      </a:pPr>
      <a:endParaRPr lang="tr-T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tr-TR"/>
  <c:roundedCorners val="1"/>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pieChart>
        <c:varyColors val="1"/>
        <c:ser>
          <c:idx val="0"/>
          <c:order val="0"/>
          <c:tx>
            <c:strRef>
              <c:f>Sayfa1!$B$1</c:f>
              <c:strCache>
                <c:ptCount val="1"/>
                <c:pt idx="0">
                  <c:v>Ödenek</c:v>
                </c:pt>
              </c:strCache>
            </c:strRef>
          </c:tx>
          <c:spPr>
            <a:solidFill>
              <a:schemeClr val="accent1"/>
            </a:solidFill>
            <a:ln w="19251">
              <a:solidFill>
                <a:schemeClr val="lt1"/>
              </a:solidFill>
            </a:ln>
            <a:effectLst/>
          </c:spPr>
          <c:dPt>
            <c:idx val="0"/>
            <c:bubble3D val="0"/>
            <c:spPr>
              <a:solidFill>
                <a:schemeClr val="accent6">
                  <a:lumMod val="20000"/>
                  <a:lumOff val="80000"/>
                </a:schemeClr>
              </a:solidFill>
              <a:ln w="19251">
                <a:solidFill>
                  <a:schemeClr val="lt1"/>
                </a:solidFill>
              </a:ln>
              <a:effectLst/>
            </c:spPr>
            <c:extLst>
              <c:ext xmlns:c16="http://schemas.microsoft.com/office/drawing/2014/chart" uri="{C3380CC4-5D6E-409C-BE32-E72D297353CC}">
                <c16:uniqueId val="{00000001-50D0-4BCC-94D1-691ECA9A040C}"/>
              </c:ext>
            </c:extLst>
          </c:dPt>
          <c:dPt>
            <c:idx val="2"/>
            <c:bubble3D val="0"/>
            <c:spPr>
              <a:solidFill>
                <a:schemeClr val="accent5">
                  <a:lumMod val="25000"/>
                </a:schemeClr>
              </a:solidFill>
              <a:ln w="19251">
                <a:solidFill>
                  <a:schemeClr val="lt1"/>
                </a:solidFill>
              </a:ln>
              <a:effectLst/>
            </c:spPr>
            <c:extLst>
              <c:ext xmlns:c16="http://schemas.microsoft.com/office/drawing/2014/chart" uri="{C3380CC4-5D6E-409C-BE32-E72D297353CC}">
                <c16:uniqueId val="{00000005-50D0-4BCC-94D1-691ECA9A040C}"/>
              </c:ext>
            </c:extLst>
          </c:dPt>
          <c:dPt>
            <c:idx val="3"/>
            <c:bubble3D val="0"/>
            <c:spPr>
              <a:solidFill>
                <a:srgbClr val="C00000"/>
              </a:solidFill>
              <a:ln w="19251">
                <a:solidFill>
                  <a:schemeClr val="lt1"/>
                </a:solidFill>
              </a:ln>
              <a:effectLst/>
            </c:spPr>
            <c:extLst>
              <c:ext xmlns:c16="http://schemas.microsoft.com/office/drawing/2014/chart" uri="{C3380CC4-5D6E-409C-BE32-E72D297353CC}">
                <c16:uniqueId val="{00000006-4B52-44D1-830B-5956857A0583}"/>
              </c:ext>
            </c:extLst>
          </c:dPt>
          <c:dLbls>
            <c:dLbl>
              <c:idx val="0"/>
              <c:layout>
                <c:manualLayout>
                  <c:x val="8.9834255024568099E-2"/>
                  <c:y val="-9.0109774018380537E-2"/>
                </c:manualLayout>
              </c:layout>
              <c:spPr>
                <a:noFill/>
                <a:ln w="25354">
                  <a:noFill/>
                </a:ln>
              </c:spPr>
              <c:txPr>
                <a:bodyPr wrap="square" lIns="38100" tIns="19050" rIns="38100" bIns="19050" anchor="ctr">
                  <a:spAutoFit/>
                </a:bodyPr>
                <a:lstStyle/>
                <a:p>
                  <a:pPr>
                    <a:defRPr sz="1600"/>
                  </a:pPr>
                  <a:endParaRPr lang="tr-TR"/>
                </a:p>
              </c:txPr>
              <c:dLblPos val="bestFit"/>
              <c:showLegendKey val="1"/>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0D0-4BCC-94D1-691ECA9A040C}"/>
                </c:ext>
              </c:extLst>
            </c:dLbl>
            <c:dLbl>
              <c:idx val="1"/>
              <c:layout>
                <c:manualLayout>
                  <c:x val="-4.2350830850834839E-2"/>
                  <c:y val="9.4034097293284827E-3"/>
                </c:manualLayout>
              </c:layout>
              <c:spPr>
                <a:noFill/>
                <a:ln w="25354">
                  <a:noFill/>
                </a:ln>
              </c:spPr>
              <c:txPr>
                <a:bodyPr wrap="square" lIns="38100" tIns="19050" rIns="38100" bIns="19050" anchor="ctr">
                  <a:spAutoFit/>
                </a:bodyPr>
                <a:lstStyle/>
                <a:p>
                  <a:pPr>
                    <a:defRPr sz="1600"/>
                  </a:pPr>
                  <a:endParaRPr lang="tr-TR"/>
                </a:p>
              </c:txPr>
              <c:dLblPos val="bestFit"/>
              <c:showLegendKey val="1"/>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0D0-4BCC-94D1-691ECA9A040C}"/>
                </c:ext>
              </c:extLst>
            </c:dLbl>
            <c:dLbl>
              <c:idx val="2"/>
              <c:layout>
                <c:manualLayout>
                  <c:x val="-1.2172914767699262E-2"/>
                  <c:y val="4.9765858827688775E-3"/>
                </c:manualLayout>
              </c:layout>
              <c:tx>
                <c:rich>
                  <a:bodyPr/>
                  <a:lstStyle/>
                  <a:p>
                    <a:fld id="{7E9DCAAD-F345-44A7-840E-13F314E59C2C}" type="PERCENTAGE">
                      <a:rPr lang="en-US" sz="1600"/>
                      <a:pPr/>
                      <a:t>[YÜZDE]</a:t>
                    </a:fld>
                    <a:endParaRPr lang="tr-TR"/>
                  </a:p>
                </c:rich>
              </c:tx>
              <c:dLblPos val="bestFit"/>
              <c:showLegendKey val="1"/>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50D0-4BCC-94D1-691ECA9A040C}"/>
                </c:ext>
              </c:extLst>
            </c:dLbl>
            <c:dLbl>
              <c:idx val="3"/>
              <c:layout>
                <c:manualLayout>
                  <c:x val="2.4928873428452222E-2"/>
                  <c:y val="9.3911310154982854E-3"/>
                </c:manualLayout>
              </c:layout>
              <c:spPr>
                <a:noFill/>
                <a:ln w="25354">
                  <a:noFill/>
                </a:ln>
              </c:spPr>
              <c:txPr>
                <a:bodyPr wrap="square" lIns="38100" tIns="19050" rIns="38100" bIns="19050" anchor="ctr">
                  <a:spAutoFit/>
                </a:bodyPr>
                <a:lstStyle/>
                <a:p>
                  <a:pPr>
                    <a:defRPr sz="1600"/>
                  </a:pPr>
                  <a:endParaRPr lang="tr-TR"/>
                </a:p>
              </c:txPr>
              <c:dLblPos val="bestFit"/>
              <c:showLegendKey val="1"/>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6-4B52-44D1-830B-5956857A0583}"/>
                </c:ext>
              </c:extLst>
            </c:dLbl>
            <c:spPr>
              <a:noFill/>
              <a:ln w="25354">
                <a:noFill/>
              </a:ln>
            </c:spPr>
            <c:dLblPos val="bestFit"/>
            <c:showLegendKey val="1"/>
            <c:showVal val="0"/>
            <c:showCatName val="0"/>
            <c:showSerName val="0"/>
            <c:showPercent val="1"/>
            <c:showBubbleSize val="0"/>
            <c:showLeaderLines val="0"/>
            <c:extLst>
              <c:ext xmlns:c15="http://schemas.microsoft.com/office/drawing/2012/chart" uri="{CE6537A1-D6FC-4f65-9D91-7224C49458BB}"/>
            </c:extLst>
          </c:dLbls>
          <c:cat>
            <c:strRef>
              <c:f>Sayfa1!$A$2:$A$5</c:f>
              <c:strCache>
                <c:ptCount val="4"/>
                <c:pt idx="0">
                  <c:v>Personel Giderleri</c:v>
                </c:pt>
                <c:pt idx="1">
                  <c:v>İkinci Öğretim</c:v>
                </c:pt>
                <c:pt idx="2">
                  <c:v>So.Güv.Primi</c:v>
                </c:pt>
                <c:pt idx="3">
                  <c:v>Mal ve Hizmet Alımları</c:v>
                </c:pt>
              </c:strCache>
            </c:strRef>
          </c:cat>
          <c:val>
            <c:numRef>
              <c:f>Sayfa1!$B$2:$B$5</c:f>
              <c:numCache>
                <c:formatCode>#,##0</c:formatCode>
                <c:ptCount val="4"/>
                <c:pt idx="0">
                  <c:v>14606600</c:v>
                </c:pt>
                <c:pt idx="1">
                  <c:v>193200</c:v>
                </c:pt>
                <c:pt idx="2">
                  <c:v>207000</c:v>
                </c:pt>
                <c:pt idx="3">
                  <c:v>42000</c:v>
                </c:pt>
              </c:numCache>
            </c:numRef>
          </c:val>
          <c:extLst>
            <c:ext xmlns:c16="http://schemas.microsoft.com/office/drawing/2014/chart" uri="{C3380CC4-5D6E-409C-BE32-E72D297353CC}">
              <c16:uniqueId val="{00000006-50D0-4BCC-94D1-691ECA9A040C}"/>
            </c:ext>
          </c:extLst>
        </c:ser>
        <c:ser>
          <c:idx val="1"/>
          <c:order val="1"/>
          <c:tx>
            <c:strRef>
              <c:f>Sayfa1!$C$1</c:f>
              <c:strCache>
                <c:ptCount val="1"/>
                <c:pt idx="0">
                  <c:v>Harcama</c:v>
                </c:pt>
              </c:strCache>
            </c:strRef>
          </c:tx>
          <c:spPr>
            <a:solidFill>
              <a:schemeClr val="accent2"/>
            </a:solidFill>
            <a:ln w="19251">
              <a:solidFill>
                <a:schemeClr val="lt1"/>
              </a:solidFill>
            </a:ln>
            <a:effectLst/>
          </c:spPr>
          <c:cat>
            <c:strRef>
              <c:f>Sayfa1!$A$2:$A$5</c:f>
              <c:strCache>
                <c:ptCount val="4"/>
                <c:pt idx="0">
                  <c:v>Personel Giderleri</c:v>
                </c:pt>
                <c:pt idx="1">
                  <c:v>İkinci Öğretim</c:v>
                </c:pt>
                <c:pt idx="2">
                  <c:v>So.Güv.Primi</c:v>
                </c:pt>
                <c:pt idx="3">
                  <c:v>Mal ve Hizmet Alımları</c:v>
                </c:pt>
              </c:strCache>
            </c:strRef>
          </c:cat>
          <c:val>
            <c:numRef>
              <c:f>Sayfa1!$C$2:$C$5</c:f>
              <c:numCache>
                <c:formatCode>#,##0</c:formatCode>
                <c:ptCount val="4"/>
                <c:pt idx="0">
                  <c:v>14604101</c:v>
                </c:pt>
                <c:pt idx="1">
                  <c:v>76805</c:v>
                </c:pt>
                <c:pt idx="2">
                  <c:v>206755</c:v>
                </c:pt>
                <c:pt idx="3" formatCode="General">
                  <c:v>31907</c:v>
                </c:pt>
              </c:numCache>
            </c:numRef>
          </c:val>
          <c:extLst>
            <c:ext xmlns:c16="http://schemas.microsoft.com/office/drawing/2014/chart" uri="{C3380CC4-5D6E-409C-BE32-E72D297353CC}">
              <c16:uniqueId val="{0000000A-50D0-4BCC-94D1-691ECA9A040C}"/>
            </c:ext>
          </c:extLst>
        </c:ser>
        <c:dLbls>
          <c:showLegendKey val="0"/>
          <c:showVal val="0"/>
          <c:showCatName val="0"/>
          <c:showSerName val="0"/>
          <c:showPercent val="0"/>
          <c:showBubbleSize val="0"/>
          <c:showLeaderLines val="0"/>
        </c:dLbls>
        <c:firstSliceAng val="0"/>
      </c:pieChart>
      <c:spPr>
        <a:solidFill>
          <a:srgbClr val="CC66FF"/>
        </a:solidFill>
        <a:ln w="25668">
          <a:noFill/>
        </a:ln>
      </c:spPr>
    </c:plotArea>
    <c:legend>
      <c:legendPos val="b"/>
      <c:overlay val="0"/>
      <c:spPr>
        <a:solidFill>
          <a:schemeClr val="bg1"/>
        </a:solidFill>
        <a:ln>
          <a:solidFill>
            <a:schemeClr val="bg1"/>
          </a:solidFill>
        </a:ln>
        <a:effectLst/>
      </c:spPr>
      <c:txPr>
        <a:bodyPr rot="0" spcFirstLastPara="1" vertOverflow="ellipsis" vert="horz" wrap="square" anchor="ctr" anchorCtr="1"/>
        <a:lstStyle/>
        <a:p>
          <a:pPr>
            <a:defRPr sz="1209" b="0" i="0" u="none" strike="noStrike" kern="1200" baseline="0">
              <a:solidFill>
                <a:schemeClr val="tx1">
                  <a:lumMod val="65000"/>
                  <a:lumOff val="35000"/>
                </a:schemeClr>
              </a:solidFill>
              <a:latin typeface="+mn-lt"/>
              <a:ea typeface="+mn-ea"/>
              <a:cs typeface="+mn-cs"/>
            </a:defRPr>
          </a:pPr>
          <a:endParaRPr lang="tr-TR"/>
        </a:p>
      </c:txPr>
    </c:legend>
    <c:plotVisOnly val="1"/>
    <c:dispBlanksAs val="zero"/>
    <c:showDLblsOverMax val="0"/>
  </c:chart>
  <c:spPr>
    <a:solidFill>
      <a:schemeClr val="bg1"/>
    </a:solidFill>
    <a:ln w="37547">
      <a:solidFill>
        <a:srgbClr val="C00000"/>
      </a:solidFill>
    </a:ln>
  </c:spPr>
  <c:txPr>
    <a:bodyPr/>
    <a:lstStyle/>
    <a:p>
      <a:pPr>
        <a:defRPr/>
      </a:pPr>
      <a:endParaRPr lang="tr-TR"/>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 için tıklatın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tıklatın</a:t>
            </a:r>
          </a:p>
        </p:txBody>
      </p:sp>
      <p:sp>
        <p:nvSpPr>
          <p:cNvPr id="4" name="Veri Yer Tutucusu 3"/>
          <p:cNvSpPr>
            <a:spLocks noGrp="1"/>
          </p:cNvSpPr>
          <p:nvPr>
            <p:ph type="dt" sz="half" idx="10"/>
          </p:nvPr>
        </p:nvSpPr>
        <p:spPr/>
        <p:txBody>
          <a:bodyPr/>
          <a:lstStyle/>
          <a:p>
            <a:fld id="{9C6F7165-3F3F-4AEF-90AD-61FBA5020117}" type="datetimeFigureOut">
              <a:rPr lang="tr-TR" smtClean="0"/>
              <a:pPr/>
              <a:t>17.04.2026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3BF8EA4-8A69-4270-8123-1D095C65A064}" type="slidenum">
              <a:rPr lang="tr-TR" smtClean="0"/>
              <a:pPr/>
              <a:t>‹#›</a:t>
            </a:fld>
            <a:endParaRPr lang="tr-TR"/>
          </a:p>
        </p:txBody>
      </p:sp>
    </p:spTree>
    <p:extLst>
      <p:ext uri="{BB962C8B-B14F-4D97-AF65-F5344CB8AC3E}">
        <p14:creationId xmlns:p14="http://schemas.microsoft.com/office/powerpoint/2010/main" val="1157431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C6F7165-3F3F-4AEF-90AD-61FBA5020117}" type="datetimeFigureOut">
              <a:rPr lang="tr-TR" smtClean="0"/>
              <a:pPr/>
              <a:t>17.04.2026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3BF8EA4-8A69-4270-8123-1D095C65A064}" type="slidenum">
              <a:rPr lang="tr-TR" smtClean="0"/>
              <a:pPr/>
              <a:t>‹#›</a:t>
            </a:fld>
            <a:endParaRPr lang="tr-TR"/>
          </a:p>
        </p:txBody>
      </p:sp>
    </p:spTree>
    <p:extLst>
      <p:ext uri="{BB962C8B-B14F-4D97-AF65-F5344CB8AC3E}">
        <p14:creationId xmlns:p14="http://schemas.microsoft.com/office/powerpoint/2010/main" val="3344952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tıklatın</a:t>
            </a:r>
          </a:p>
        </p:txBody>
      </p:sp>
      <p:sp>
        <p:nvSpPr>
          <p:cNvPr id="4" name="Veri Yer Tutucusu 3"/>
          <p:cNvSpPr>
            <a:spLocks noGrp="1"/>
          </p:cNvSpPr>
          <p:nvPr>
            <p:ph type="dt" sz="half" idx="10"/>
          </p:nvPr>
        </p:nvSpPr>
        <p:spPr/>
        <p:txBody>
          <a:bodyPr/>
          <a:lstStyle/>
          <a:p>
            <a:fld id="{9C6F7165-3F3F-4AEF-90AD-61FBA5020117}" type="datetimeFigureOut">
              <a:rPr lang="tr-TR" smtClean="0"/>
              <a:pPr/>
              <a:t>17.04.2026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3BF8EA4-8A69-4270-8123-1D095C65A064}" type="slidenum">
              <a:rPr lang="tr-TR" smtClean="0"/>
              <a:pPr/>
              <a:t>‹#›</a:t>
            </a:fld>
            <a:endParaRPr lang="tr-TR"/>
          </a:p>
        </p:txBody>
      </p:sp>
    </p:spTree>
    <p:extLst>
      <p:ext uri="{BB962C8B-B14F-4D97-AF65-F5344CB8AC3E}">
        <p14:creationId xmlns:p14="http://schemas.microsoft.com/office/powerpoint/2010/main" val="2813260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9C6F7165-3F3F-4AEF-90AD-61FBA5020117}" type="datetimeFigureOut">
              <a:rPr lang="tr-TR" smtClean="0"/>
              <a:pPr/>
              <a:t>17.04.2026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3BF8EA4-8A69-4270-8123-1D095C65A064}" type="slidenum">
              <a:rPr lang="tr-TR" smtClean="0"/>
              <a:pPr/>
              <a:t>‹#›</a:t>
            </a:fld>
            <a:endParaRPr lang="tr-TR"/>
          </a:p>
        </p:txBody>
      </p:sp>
    </p:spTree>
    <p:extLst>
      <p:ext uri="{BB962C8B-B14F-4D97-AF65-F5344CB8AC3E}">
        <p14:creationId xmlns:p14="http://schemas.microsoft.com/office/powerpoint/2010/main" val="3090281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9C6F7165-3F3F-4AEF-90AD-61FBA5020117}" type="datetimeFigureOut">
              <a:rPr lang="tr-TR" smtClean="0"/>
              <a:pPr/>
              <a:t>17.04.2026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3BF8EA4-8A69-4270-8123-1D095C65A064}" type="slidenum">
              <a:rPr lang="tr-TR" smtClean="0"/>
              <a:pPr/>
              <a:t>‹#›</a:t>
            </a:fld>
            <a:endParaRPr lang="tr-TR"/>
          </a:p>
        </p:txBody>
      </p:sp>
    </p:spTree>
    <p:extLst>
      <p:ext uri="{BB962C8B-B14F-4D97-AF65-F5344CB8AC3E}">
        <p14:creationId xmlns:p14="http://schemas.microsoft.com/office/powerpoint/2010/main" val="1678977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9C6F7165-3F3F-4AEF-90AD-61FBA5020117}" type="datetimeFigureOut">
              <a:rPr lang="tr-TR" smtClean="0"/>
              <a:pPr/>
              <a:t>17.04.2026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B3BF8EA4-8A69-4270-8123-1D095C65A064}" type="slidenum">
              <a:rPr lang="tr-TR" smtClean="0"/>
              <a:pPr/>
              <a:t>‹#›</a:t>
            </a:fld>
            <a:endParaRPr lang="tr-TR"/>
          </a:p>
        </p:txBody>
      </p:sp>
    </p:spTree>
    <p:extLst>
      <p:ext uri="{BB962C8B-B14F-4D97-AF65-F5344CB8AC3E}">
        <p14:creationId xmlns:p14="http://schemas.microsoft.com/office/powerpoint/2010/main" val="1019288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9C6F7165-3F3F-4AEF-90AD-61FBA5020117}" type="datetimeFigureOut">
              <a:rPr lang="tr-TR" smtClean="0"/>
              <a:pPr/>
              <a:t>17.04.2026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B3BF8EA4-8A69-4270-8123-1D095C65A064}" type="slidenum">
              <a:rPr lang="tr-TR" smtClean="0"/>
              <a:pPr/>
              <a:t>‹#›</a:t>
            </a:fld>
            <a:endParaRPr lang="tr-TR"/>
          </a:p>
        </p:txBody>
      </p:sp>
    </p:spTree>
    <p:extLst>
      <p:ext uri="{BB962C8B-B14F-4D97-AF65-F5344CB8AC3E}">
        <p14:creationId xmlns:p14="http://schemas.microsoft.com/office/powerpoint/2010/main" val="2680315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9C6F7165-3F3F-4AEF-90AD-61FBA5020117}" type="datetimeFigureOut">
              <a:rPr lang="tr-TR" smtClean="0"/>
              <a:pPr/>
              <a:t>17.04.2026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3BF8EA4-8A69-4270-8123-1D095C65A064}" type="slidenum">
              <a:rPr lang="tr-TR" smtClean="0"/>
              <a:pPr/>
              <a:t>‹#›</a:t>
            </a:fld>
            <a:endParaRPr lang="tr-TR"/>
          </a:p>
        </p:txBody>
      </p:sp>
    </p:spTree>
    <p:extLst>
      <p:ext uri="{BB962C8B-B14F-4D97-AF65-F5344CB8AC3E}">
        <p14:creationId xmlns:p14="http://schemas.microsoft.com/office/powerpoint/2010/main" val="19283619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tıklatın</a:t>
            </a:r>
          </a:p>
        </p:txBody>
      </p:sp>
      <p:sp>
        <p:nvSpPr>
          <p:cNvPr id="5" name="Veri Yer Tutucusu 4"/>
          <p:cNvSpPr>
            <a:spLocks noGrp="1"/>
          </p:cNvSpPr>
          <p:nvPr>
            <p:ph type="dt" sz="half" idx="10"/>
          </p:nvPr>
        </p:nvSpPr>
        <p:spPr/>
        <p:txBody>
          <a:bodyPr/>
          <a:lstStyle/>
          <a:p>
            <a:fld id="{9C6F7165-3F3F-4AEF-90AD-61FBA5020117}" type="datetimeFigureOut">
              <a:rPr lang="tr-TR" smtClean="0"/>
              <a:pPr/>
              <a:t>17.04.2026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B3BF8EA4-8A69-4270-8123-1D095C65A064}" type="slidenum">
              <a:rPr lang="tr-TR" smtClean="0"/>
              <a:pPr/>
              <a:t>‹#›</a:t>
            </a:fld>
            <a:endParaRPr lang="tr-TR"/>
          </a:p>
        </p:txBody>
      </p:sp>
    </p:spTree>
    <p:extLst>
      <p:ext uri="{BB962C8B-B14F-4D97-AF65-F5344CB8AC3E}">
        <p14:creationId xmlns:p14="http://schemas.microsoft.com/office/powerpoint/2010/main" val="2174036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C6F7165-3F3F-4AEF-90AD-61FBA5020117}" type="datetimeFigureOut">
              <a:rPr lang="tr-TR" smtClean="0"/>
              <a:pPr/>
              <a:t>17.04.2026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3BF8EA4-8A69-4270-8123-1D095C65A064}" type="slidenum">
              <a:rPr lang="tr-TR" smtClean="0"/>
              <a:pPr/>
              <a:t>‹#›</a:t>
            </a:fld>
            <a:endParaRPr lang="tr-TR"/>
          </a:p>
        </p:txBody>
      </p:sp>
    </p:spTree>
    <p:extLst>
      <p:ext uri="{BB962C8B-B14F-4D97-AF65-F5344CB8AC3E}">
        <p14:creationId xmlns:p14="http://schemas.microsoft.com/office/powerpoint/2010/main" val="2592226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C6F7165-3F3F-4AEF-90AD-61FBA5020117}" type="datetimeFigureOut">
              <a:rPr lang="tr-TR" smtClean="0"/>
              <a:pPr/>
              <a:t>17.04.2026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3BF8EA4-8A69-4270-8123-1D095C65A064}" type="slidenum">
              <a:rPr lang="tr-TR" smtClean="0"/>
              <a:pPr/>
              <a:t>‹#›</a:t>
            </a:fld>
            <a:endParaRPr lang="tr-TR"/>
          </a:p>
        </p:txBody>
      </p:sp>
    </p:spTree>
    <p:extLst>
      <p:ext uri="{BB962C8B-B14F-4D97-AF65-F5344CB8AC3E}">
        <p14:creationId xmlns:p14="http://schemas.microsoft.com/office/powerpoint/2010/main" val="3493932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Başlık ve İçerik">
    <p:spTree>
      <p:nvGrpSpPr>
        <p:cNvPr id="1" name=""/>
        <p:cNvGrpSpPr/>
        <p:nvPr/>
      </p:nvGrpSpPr>
      <p:grpSpPr>
        <a:xfrm>
          <a:off x="0" y="0"/>
          <a:ext cx="0" cy="0"/>
          <a:chOff x="0" y="0"/>
          <a:chExt cx="0" cy="0"/>
        </a:xfrm>
      </p:grpSpPr>
      <p:sp>
        <p:nvSpPr>
          <p:cNvPr id="2" name="Unvan 1"/>
          <p:cNvSpPr>
            <a:spLocks noGrp="1"/>
          </p:cNvSpPr>
          <p:nvPr>
            <p:ph type="title"/>
          </p:nvPr>
        </p:nvSpPr>
        <p:spPr>
          <a:xfrm>
            <a:off x="1527858" y="365126"/>
            <a:ext cx="7384648" cy="931240"/>
          </a:xfrm>
        </p:spPr>
        <p:txBody>
          <a:bodyPr>
            <a:normAutofit/>
          </a:bodyPr>
          <a:lstStyle>
            <a:lvl1pPr>
              <a:defRPr sz="2800" b="1"/>
            </a:lvl1pPr>
          </a:lstStyle>
          <a:p>
            <a:r>
              <a:rPr lang="tr-TR" dirty="0"/>
              <a:t>Asıl başlık stili için tıklatın</a:t>
            </a:r>
          </a:p>
        </p:txBody>
      </p:sp>
      <p:sp>
        <p:nvSpPr>
          <p:cNvPr id="3" name="İçerik Yer Tutucusu 2"/>
          <p:cNvSpPr>
            <a:spLocks noGrp="1"/>
          </p:cNvSpPr>
          <p:nvPr>
            <p:ph idx="1"/>
          </p:nvPr>
        </p:nvSpPr>
        <p:spPr>
          <a:xfrm>
            <a:off x="838200" y="1388963"/>
            <a:ext cx="6558023" cy="2257426"/>
          </a:xfrm>
        </p:spPr>
        <p:txBody>
          <a:body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C6F7165-3F3F-4AEF-90AD-61FBA5020117}" type="datetimeFigureOut">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17.04.2026</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BF8EA4-8A69-4270-8123-1D095C65A064}" type="slidenum">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Picture Placeholder 7">
            <a:extLst>
              <a:ext uri="{FF2B5EF4-FFF2-40B4-BE49-F238E27FC236}">
                <a16:creationId xmlns:a16="http://schemas.microsoft.com/office/drawing/2014/main" id="{374D9B14-7015-ADBC-A90D-AD5DF240DB89}"/>
              </a:ext>
            </a:extLst>
          </p:cNvPr>
          <p:cNvSpPr>
            <a:spLocks noGrp="1"/>
          </p:cNvSpPr>
          <p:nvPr>
            <p:ph type="pic" sz="quarter" idx="13"/>
          </p:nvPr>
        </p:nvSpPr>
        <p:spPr>
          <a:xfrm>
            <a:off x="7500938" y="1389063"/>
            <a:ext cx="4548187" cy="2257425"/>
          </a:xfrm>
        </p:spPr>
        <p:txBody>
          <a:bodyPr/>
          <a:lstStyle/>
          <a:p>
            <a:endParaRPr lang="tr-TR"/>
          </a:p>
        </p:txBody>
      </p:sp>
      <p:sp>
        <p:nvSpPr>
          <p:cNvPr id="9" name="Picture Placeholder 7">
            <a:extLst>
              <a:ext uri="{FF2B5EF4-FFF2-40B4-BE49-F238E27FC236}">
                <a16:creationId xmlns:a16="http://schemas.microsoft.com/office/drawing/2014/main" id="{1C8E58E9-D56D-D03A-35DC-FEC4509EF57B}"/>
              </a:ext>
            </a:extLst>
          </p:cNvPr>
          <p:cNvSpPr>
            <a:spLocks noGrp="1"/>
          </p:cNvSpPr>
          <p:nvPr>
            <p:ph type="pic" sz="quarter" idx="14"/>
          </p:nvPr>
        </p:nvSpPr>
        <p:spPr>
          <a:xfrm>
            <a:off x="7500938" y="3718830"/>
            <a:ext cx="4548187" cy="2257425"/>
          </a:xfrm>
        </p:spPr>
        <p:txBody>
          <a:bodyPr/>
          <a:lstStyle/>
          <a:p>
            <a:endParaRPr lang="tr-TR"/>
          </a:p>
        </p:txBody>
      </p:sp>
      <p:sp>
        <p:nvSpPr>
          <p:cNvPr id="10" name="İçerik Yer Tutucusu 2">
            <a:extLst>
              <a:ext uri="{FF2B5EF4-FFF2-40B4-BE49-F238E27FC236}">
                <a16:creationId xmlns:a16="http://schemas.microsoft.com/office/drawing/2014/main" id="{A5E6595E-2D1F-8D21-E35E-EFBF20D5D668}"/>
              </a:ext>
            </a:extLst>
          </p:cNvPr>
          <p:cNvSpPr>
            <a:spLocks noGrp="1"/>
          </p:cNvSpPr>
          <p:nvPr>
            <p:ph idx="15"/>
          </p:nvPr>
        </p:nvSpPr>
        <p:spPr>
          <a:xfrm>
            <a:off x="838199" y="3718829"/>
            <a:ext cx="6558023" cy="2257426"/>
          </a:xfrm>
        </p:spPr>
        <p:txBody>
          <a:body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Tree>
    <p:extLst>
      <p:ext uri="{BB962C8B-B14F-4D97-AF65-F5344CB8AC3E}">
        <p14:creationId xmlns:p14="http://schemas.microsoft.com/office/powerpoint/2010/main" val="38188143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Başlık ve İçerik">
    <p:spTree>
      <p:nvGrpSpPr>
        <p:cNvPr id="1" name=""/>
        <p:cNvGrpSpPr/>
        <p:nvPr/>
      </p:nvGrpSpPr>
      <p:grpSpPr>
        <a:xfrm>
          <a:off x="0" y="0"/>
          <a:ext cx="0" cy="0"/>
          <a:chOff x="0" y="0"/>
          <a:chExt cx="0" cy="0"/>
        </a:xfrm>
      </p:grpSpPr>
      <p:sp>
        <p:nvSpPr>
          <p:cNvPr id="2" name="Unvan 1"/>
          <p:cNvSpPr>
            <a:spLocks noGrp="1"/>
          </p:cNvSpPr>
          <p:nvPr>
            <p:ph type="title"/>
          </p:nvPr>
        </p:nvSpPr>
        <p:spPr>
          <a:xfrm>
            <a:off x="1527858" y="365126"/>
            <a:ext cx="7384648" cy="931240"/>
          </a:xfrm>
        </p:spPr>
        <p:txBody>
          <a:bodyPr>
            <a:normAutofit/>
          </a:bodyPr>
          <a:lstStyle>
            <a:lvl1pPr>
              <a:defRPr sz="2800" b="1"/>
            </a:lvl1pPr>
          </a:lstStyle>
          <a:p>
            <a:r>
              <a:rPr lang="tr-TR" dirty="0"/>
              <a:t>Asıl başlık stili için tıklatın</a:t>
            </a:r>
          </a:p>
        </p:txBody>
      </p:sp>
      <p:sp>
        <p:nvSpPr>
          <p:cNvPr id="3" name="İçerik Yer Tutucusu 2"/>
          <p:cNvSpPr>
            <a:spLocks noGrp="1"/>
          </p:cNvSpPr>
          <p:nvPr>
            <p:ph idx="1"/>
          </p:nvPr>
        </p:nvSpPr>
        <p:spPr>
          <a:xfrm>
            <a:off x="838200" y="1388963"/>
            <a:ext cx="6558023" cy="2257426"/>
          </a:xfrm>
        </p:spPr>
        <p:txBody>
          <a:body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C6F7165-3F3F-4AEF-90AD-61FBA5020117}" type="datetimeFigureOut">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17.04.2026</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BF8EA4-8A69-4270-8123-1D095C65A064}" type="slidenum">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Picture Placeholder 7">
            <a:extLst>
              <a:ext uri="{FF2B5EF4-FFF2-40B4-BE49-F238E27FC236}">
                <a16:creationId xmlns:a16="http://schemas.microsoft.com/office/drawing/2014/main" id="{374D9B14-7015-ADBC-A90D-AD5DF240DB89}"/>
              </a:ext>
            </a:extLst>
          </p:cNvPr>
          <p:cNvSpPr>
            <a:spLocks noGrp="1"/>
          </p:cNvSpPr>
          <p:nvPr>
            <p:ph type="pic" sz="quarter" idx="13"/>
          </p:nvPr>
        </p:nvSpPr>
        <p:spPr>
          <a:xfrm>
            <a:off x="7500938" y="1389063"/>
            <a:ext cx="4548187" cy="2257425"/>
          </a:xfrm>
        </p:spPr>
        <p:txBody>
          <a:bodyPr/>
          <a:lstStyle/>
          <a:p>
            <a:endParaRPr lang="tr-TR"/>
          </a:p>
        </p:txBody>
      </p:sp>
      <p:sp>
        <p:nvSpPr>
          <p:cNvPr id="9" name="Picture Placeholder 7">
            <a:extLst>
              <a:ext uri="{FF2B5EF4-FFF2-40B4-BE49-F238E27FC236}">
                <a16:creationId xmlns:a16="http://schemas.microsoft.com/office/drawing/2014/main" id="{1C8E58E9-D56D-D03A-35DC-FEC4509EF57B}"/>
              </a:ext>
            </a:extLst>
          </p:cNvPr>
          <p:cNvSpPr>
            <a:spLocks noGrp="1"/>
          </p:cNvSpPr>
          <p:nvPr>
            <p:ph type="pic" sz="quarter" idx="14"/>
          </p:nvPr>
        </p:nvSpPr>
        <p:spPr>
          <a:xfrm>
            <a:off x="7500938" y="3718830"/>
            <a:ext cx="4548187" cy="2257425"/>
          </a:xfrm>
        </p:spPr>
        <p:txBody>
          <a:bodyPr/>
          <a:lstStyle/>
          <a:p>
            <a:endParaRPr lang="tr-TR"/>
          </a:p>
        </p:txBody>
      </p:sp>
      <p:sp>
        <p:nvSpPr>
          <p:cNvPr id="10" name="İçerik Yer Tutucusu 2">
            <a:extLst>
              <a:ext uri="{FF2B5EF4-FFF2-40B4-BE49-F238E27FC236}">
                <a16:creationId xmlns:a16="http://schemas.microsoft.com/office/drawing/2014/main" id="{A5E6595E-2D1F-8D21-E35E-EFBF20D5D668}"/>
              </a:ext>
            </a:extLst>
          </p:cNvPr>
          <p:cNvSpPr>
            <a:spLocks noGrp="1"/>
          </p:cNvSpPr>
          <p:nvPr>
            <p:ph idx="15"/>
          </p:nvPr>
        </p:nvSpPr>
        <p:spPr>
          <a:xfrm>
            <a:off x="838199" y="3718829"/>
            <a:ext cx="6558023" cy="2257426"/>
          </a:xfrm>
        </p:spPr>
        <p:txBody>
          <a:body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Tree>
    <p:extLst>
      <p:ext uri="{BB962C8B-B14F-4D97-AF65-F5344CB8AC3E}">
        <p14:creationId xmlns:p14="http://schemas.microsoft.com/office/powerpoint/2010/main" val="20080683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Başlık ve İçerik">
    <p:spTree>
      <p:nvGrpSpPr>
        <p:cNvPr id="1" name=""/>
        <p:cNvGrpSpPr/>
        <p:nvPr/>
      </p:nvGrpSpPr>
      <p:grpSpPr>
        <a:xfrm>
          <a:off x="0" y="0"/>
          <a:ext cx="0" cy="0"/>
          <a:chOff x="0" y="0"/>
          <a:chExt cx="0" cy="0"/>
        </a:xfrm>
      </p:grpSpPr>
      <p:sp>
        <p:nvSpPr>
          <p:cNvPr id="2" name="Unvan 1"/>
          <p:cNvSpPr>
            <a:spLocks noGrp="1"/>
          </p:cNvSpPr>
          <p:nvPr>
            <p:ph type="title"/>
          </p:nvPr>
        </p:nvSpPr>
        <p:spPr>
          <a:xfrm>
            <a:off x="1527858" y="365126"/>
            <a:ext cx="7384648" cy="931240"/>
          </a:xfrm>
        </p:spPr>
        <p:txBody>
          <a:bodyPr>
            <a:normAutofit/>
          </a:bodyPr>
          <a:lstStyle>
            <a:lvl1pPr>
              <a:defRPr sz="2800" b="1"/>
            </a:lvl1pPr>
          </a:lstStyle>
          <a:p>
            <a:r>
              <a:rPr lang="tr-TR" dirty="0"/>
              <a:t>Asıl başlık stili için tıklatın</a:t>
            </a:r>
          </a:p>
        </p:txBody>
      </p:sp>
      <p:sp>
        <p:nvSpPr>
          <p:cNvPr id="3" name="İçerik Yer Tutucusu 2"/>
          <p:cNvSpPr>
            <a:spLocks noGrp="1"/>
          </p:cNvSpPr>
          <p:nvPr>
            <p:ph idx="1"/>
          </p:nvPr>
        </p:nvSpPr>
        <p:spPr>
          <a:xfrm>
            <a:off x="838200" y="1388963"/>
            <a:ext cx="6558023" cy="2257426"/>
          </a:xfrm>
        </p:spPr>
        <p:txBody>
          <a:body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C6F7165-3F3F-4AEF-90AD-61FBA5020117}" type="datetimeFigureOut">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17.04.2026</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5" name="Altbilgi Yer Tutucusu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6" name="Slayt Numarası Yer Tutucusu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BF8EA4-8A69-4270-8123-1D095C65A064}" type="slidenum">
              <a:rPr kumimoji="0" lang="tr-TR"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tr-TR"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Picture Placeholder 7">
            <a:extLst>
              <a:ext uri="{FF2B5EF4-FFF2-40B4-BE49-F238E27FC236}">
                <a16:creationId xmlns:a16="http://schemas.microsoft.com/office/drawing/2014/main" id="{374D9B14-7015-ADBC-A90D-AD5DF240DB89}"/>
              </a:ext>
            </a:extLst>
          </p:cNvPr>
          <p:cNvSpPr>
            <a:spLocks noGrp="1"/>
          </p:cNvSpPr>
          <p:nvPr>
            <p:ph type="pic" sz="quarter" idx="13"/>
          </p:nvPr>
        </p:nvSpPr>
        <p:spPr>
          <a:xfrm>
            <a:off x="7500938" y="1389063"/>
            <a:ext cx="4548187" cy="2257425"/>
          </a:xfrm>
        </p:spPr>
        <p:txBody>
          <a:bodyPr/>
          <a:lstStyle/>
          <a:p>
            <a:endParaRPr lang="tr-TR"/>
          </a:p>
        </p:txBody>
      </p:sp>
      <p:sp>
        <p:nvSpPr>
          <p:cNvPr id="9" name="Picture Placeholder 7">
            <a:extLst>
              <a:ext uri="{FF2B5EF4-FFF2-40B4-BE49-F238E27FC236}">
                <a16:creationId xmlns:a16="http://schemas.microsoft.com/office/drawing/2014/main" id="{1C8E58E9-D56D-D03A-35DC-FEC4509EF57B}"/>
              </a:ext>
            </a:extLst>
          </p:cNvPr>
          <p:cNvSpPr>
            <a:spLocks noGrp="1"/>
          </p:cNvSpPr>
          <p:nvPr>
            <p:ph type="pic" sz="quarter" idx="14"/>
          </p:nvPr>
        </p:nvSpPr>
        <p:spPr>
          <a:xfrm>
            <a:off x="7500938" y="3718830"/>
            <a:ext cx="4548187" cy="2257425"/>
          </a:xfrm>
        </p:spPr>
        <p:txBody>
          <a:bodyPr/>
          <a:lstStyle/>
          <a:p>
            <a:endParaRPr lang="tr-TR"/>
          </a:p>
        </p:txBody>
      </p:sp>
      <p:sp>
        <p:nvSpPr>
          <p:cNvPr id="10" name="İçerik Yer Tutucusu 2">
            <a:extLst>
              <a:ext uri="{FF2B5EF4-FFF2-40B4-BE49-F238E27FC236}">
                <a16:creationId xmlns:a16="http://schemas.microsoft.com/office/drawing/2014/main" id="{A5E6595E-2D1F-8D21-E35E-EFBF20D5D668}"/>
              </a:ext>
            </a:extLst>
          </p:cNvPr>
          <p:cNvSpPr>
            <a:spLocks noGrp="1"/>
          </p:cNvSpPr>
          <p:nvPr>
            <p:ph idx="15"/>
          </p:nvPr>
        </p:nvSpPr>
        <p:spPr>
          <a:xfrm>
            <a:off x="838199" y="3718829"/>
            <a:ext cx="6558023" cy="2257426"/>
          </a:xfrm>
        </p:spPr>
        <p:txBody>
          <a:body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Tree>
    <p:extLst>
      <p:ext uri="{BB962C8B-B14F-4D97-AF65-F5344CB8AC3E}">
        <p14:creationId xmlns:p14="http://schemas.microsoft.com/office/powerpoint/2010/main" val="15288756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cstate="print">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6F7165-3F3F-4AEF-90AD-61FBA5020117}" type="datetimeFigureOut">
              <a:rPr lang="tr-TR" smtClean="0"/>
              <a:pPr/>
              <a:t>17.04.2026</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BF8EA4-8A69-4270-8123-1D095C65A064}" type="slidenum">
              <a:rPr lang="tr-TR" smtClean="0"/>
              <a:pPr/>
              <a:t>‹#›</a:t>
            </a:fld>
            <a:endParaRPr lang="tr-TR"/>
          </a:p>
        </p:txBody>
      </p:sp>
    </p:spTree>
    <p:extLst>
      <p:ext uri="{BB962C8B-B14F-4D97-AF65-F5344CB8AC3E}">
        <p14:creationId xmlns:p14="http://schemas.microsoft.com/office/powerpoint/2010/main" val="6471805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oleObject" Target="../embeddings/oleObject1.bin"/><Relationship Id="rId1" Type="http://schemas.openxmlformats.org/officeDocument/2006/relationships/slideLayout" Target="../slideLayouts/slideLayout2.xml"/><Relationship Id="rId5" Type="http://schemas.openxmlformats.org/officeDocument/2006/relationships/image" Target="../media/image15.emf"/><Relationship Id="rId4" Type="http://schemas.openxmlformats.org/officeDocument/2006/relationships/oleObject" Target="../embeddings/oleObject2.bin"/></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1" y="4844008"/>
            <a:ext cx="12191999" cy="1569660"/>
          </a:xfrm>
          <a:prstGeom prst="rect">
            <a:avLst/>
          </a:prstGeom>
        </p:spPr>
        <p:txBody>
          <a:bodyPr wrap="square">
            <a:spAutoFit/>
          </a:bodyPr>
          <a:lstStyle/>
          <a:p>
            <a:pPr algn="ctr"/>
            <a:r>
              <a:rPr lang="tr-TR" sz="3200" b="1" dirty="0">
                <a:solidFill>
                  <a:schemeClr val="tx1">
                    <a:lumMod val="85000"/>
                    <a:lumOff val="15000"/>
                  </a:schemeClr>
                </a:solidFill>
                <a:latin typeface="Montserrat Alternates" panose="00000500000000000000" pitchFamily="50" charset="-94"/>
              </a:rPr>
              <a:t>FEN BİLİMLERİ ENSTİTÜSÜ</a:t>
            </a:r>
          </a:p>
          <a:p>
            <a:pPr algn="ctr"/>
            <a:r>
              <a:rPr lang="tr-TR" sz="3200" b="1" dirty="0">
                <a:solidFill>
                  <a:schemeClr val="tx1">
                    <a:lumMod val="85000"/>
                    <a:lumOff val="15000"/>
                  </a:schemeClr>
                </a:solidFill>
                <a:latin typeface="Montserrat Alternates" panose="00000500000000000000" pitchFamily="50" charset="-94"/>
              </a:rPr>
              <a:t>2025 YILI FAALİYETLERİNE AİT BRİFİNG RAPORU</a:t>
            </a:r>
          </a:p>
          <a:p>
            <a:pPr algn="ctr"/>
            <a:r>
              <a:rPr lang="tr-TR" sz="3200" b="1" dirty="0">
                <a:solidFill>
                  <a:schemeClr val="tx1">
                    <a:lumMod val="85000"/>
                    <a:lumOff val="15000"/>
                  </a:schemeClr>
                </a:solidFill>
                <a:latin typeface="Montserrat Alternates" panose="00000500000000000000" pitchFamily="50" charset="-94"/>
              </a:rPr>
              <a:t>NİSAN 2026</a:t>
            </a:r>
          </a:p>
        </p:txBody>
      </p:sp>
    </p:spTree>
    <p:extLst>
      <p:ext uri="{BB962C8B-B14F-4D97-AF65-F5344CB8AC3E}">
        <p14:creationId xmlns:p14="http://schemas.microsoft.com/office/powerpoint/2010/main" val="2865460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776846" y="623454"/>
            <a:ext cx="6764482" cy="461665"/>
          </a:xfrm>
          <a:prstGeom prst="rect">
            <a:avLst/>
          </a:prstGeom>
          <a:noFill/>
        </p:spPr>
        <p:txBody>
          <a:bodyPr wrap="square" rtlCol="0">
            <a:spAutoFit/>
          </a:bodyPr>
          <a:lstStyle/>
          <a:p>
            <a:r>
              <a:rPr lang="tr-TR" sz="2400" b="1" dirty="0"/>
              <a:t>MİSYON - VİZYON</a:t>
            </a:r>
          </a:p>
        </p:txBody>
      </p:sp>
      <p:sp>
        <p:nvSpPr>
          <p:cNvPr id="3" name="Dikdörtgen 2"/>
          <p:cNvSpPr/>
          <p:nvPr/>
        </p:nvSpPr>
        <p:spPr>
          <a:xfrm>
            <a:off x="1285874" y="1400175"/>
            <a:ext cx="8786813" cy="4025717"/>
          </a:xfrm>
          <a:prstGeom prst="rect">
            <a:avLst/>
          </a:prstGeom>
        </p:spPr>
        <p:txBody>
          <a:bodyPr wrap="square">
            <a:spAutoFit/>
          </a:bodyPr>
          <a:lstStyle/>
          <a:p>
            <a:pPr>
              <a:spcBef>
                <a:spcPct val="0"/>
              </a:spcBef>
              <a:defRPr/>
            </a:pPr>
            <a:r>
              <a:rPr lang="tr-TR" altLang="tr-TR" sz="3600" b="1" u="sng" dirty="0">
                <a:solidFill>
                  <a:srgbClr val="FF0000"/>
                </a:solidFill>
              </a:rPr>
              <a:t>Misyon</a:t>
            </a:r>
            <a:endParaRPr lang="tr-TR" altLang="tr-TR" sz="3600" dirty="0">
              <a:solidFill>
                <a:srgbClr val="FF0000"/>
              </a:solidFill>
            </a:endParaRPr>
          </a:p>
          <a:p>
            <a:pPr algn="just">
              <a:spcBef>
                <a:spcPct val="0"/>
              </a:spcBef>
              <a:defRPr/>
            </a:pPr>
            <a:r>
              <a:rPr lang="en-GB" altLang="tr-TR" dirty="0">
                <a:solidFill>
                  <a:srgbClr val="7030A0"/>
                </a:solidFill>
              </a:rPr>
              <a:t>              </a:t>
            </a:r>
            <a:endParaRPr lang="tr-TR" altLang="tr-TR" dirty="0">
              <a:solidFill>
                <a:srgbClr val="7030A0"/>
              </a:solidFill>
            </a:endParaRPr>
          </a:p>
          <a:p>
            <a:pPr algn="just">
              <a:spcBef>
                <a:spcPct val="0"/>
              </a:spcBef>
              <a:defRPr/>
            </a:pPr>
            <a:r>
              <a:rPr lang="tr-TR" altLang="tr-TR" dirty="0">
                <a:solidFill>
                  <a:srgbClr val="7030A0"/>
                </a:solidFill>
              </a:rPr>
              <a:t>	</a:t>
            </a:r>
            <a:r>
              <a:rPr lang="en-GB" altLang="tr-TR" sz="2400" dirty="0">
                <a:solidFill>
                  <a:srgbClr val="7030A0"/>
                </a:solidFill>
              </a:rPr>
              <a:t>Fen ve Mühendislik alanında nitelikli araştırmacılar ile bilimsel ve teknolojik bilgi ve beceriye sahip bireyler yetiştirilmesi için gereken eğitim programlarının geliştirilmesini, etkin bir şekilde yürütülmesini sağlamak, tüm programlarda eğitimin kalitesinin yükseltilmesine katkı sağlamak, toplumsal gereksinimler ile ulusal ve uluslararası gelişmeleri göz önüne alarak yeni programların açılmasını teşvik etmek organizasyonunu sağlamak ve toplumun refah düzeyinin yükseltilmesine yönelik çıktıların üretilmesini sağlamak.</a:t>
            </a:r>
            <a:endParaRPr lang="tr-TR" altLang="tr-TR" sz="2400" dirty="0">
              <a:solidFill>
                <a:srgbClr val="7030A0"/>
              </a:solidFill>
            </a:endParaRPr>
          </a:p>
          <a:p>
            <a:pPr algn="just">
              <a:lnSpc>
                <a:spcPct val="80000"/>
              </a:lnSpc>
              <a:defRPr/>
            </a:pPr>
            <a:endParaRPr lang="tr-TR" altLang="tr-TR" sz="1200" b="1" i="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3281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776846" y="623454"/>
            <a:ext cx="6764482" cy="461665"/>
          </a:xfrm>
          <a:prstGeom prst="rect">
            <a:avLst/>
          </a:prstGeom>
          <a:noFill/>
        </p:spPr>
        <p:txBody>
          <a:bodyPr wrap="square" rtlCol="0">
            <a:spAutoFit/>
          </a:bodyPr>
          <a:lstStyle/>
          <a:p>
            <a:r>
              <a:rPr lang="tr-TR" sz="2400" b="1" dirty="0"/>
              <a:t>MİSYON - VİZYON</a:t>
            </a:r>
          </a:p>
        </p:txBody>
      </p:sp>
      <p:sp>
        <p:nvSpPr>
          <p:cNvPr id="3" name="Dikdörtgen 2"/>
          <p:cNvSpPr/>
          <p:nvPr/>
        </p:nvSpPr>
        <p:spPr>
          <a:xfrm>
            <a:off x="1171575" y="1400175"/>
            <a:ext cx="9429750" cy="3268587"/>
          </a:xfrm>
          <a:prstGeom prst="rect">
            <a:avLst/>
          </a:prstGeom>
        </p:spPr>
        <p:txBody>
          <a:bodyPr wrap="square">
            <a:spAutoFit/>
          </a:bodyPr>
          <a:lstStyle/>
          <a:p>
            <a:pPr>
              <a:spcBef>
                <a:spcPct val="0"/>
              </a:spcBef>
              <a:defRPr/>
            </a:pPr>
            <a:r>
              <a:rPr lang="tr-TR" altLang="tr-TR" sz="3600" b="1" u="sng" dirty="0">
                <a:solidFill>
                  <a:srgbClr val="FF0000"/>
                </a:solidFill>
              </a:rPr>
              <a:t>Vizyon</a:t>
            </a:r>
            <a:endParaRPr lang="tr-TR" altLang="tr-TR" sz="3600" dirty="0">
              <a:solidFill>
                <a:srgbClr val="FF0000"/>
              </a:solidFill>
            </a:endParaRPr>
          </a:p>
          <a:p>
            <a:pPr algn="just">
              <a:spcBef>
                <a:spcPct val="20000"/>
              </a:spcBef>
              <a:defRPr/>
            </a:pPr>
            <a:endParaRPr lang="tr-TR" b="1" i="1" dirty="0">
              <a:solidFill>
                <a:schemeClr val="bg1"/>
              </a:solidFill>
              <a:cs typeface="Times New Roman" pitchFamily="18" charset="0"/>
            </a:endParaRPr>
          </a:p>
          <a:p>
            <a:pPr algn="just">
              <a:spcBef>
                <a:spcPct val="20000"/>
              </a:spcBef>
              <a:defRPr/>
            </a:pPr>
            <a:r>
              <a:rPr lang="tr-TR" b="1" i="1" dirty="0">
                <a:solidFill>
                  <a:schemeClr val="bg1"/>
                </a:solidFill>
                <a:cs typeface="Times New Roman" pitchFamily="18" charset="0"/>
              </a:rPr>
              <a:t>	</a:t>
            </a:r>
            <a:r>
              <a:rPr lang="tr-TR" sz="2400" b="1" i="1" dirty="0">
                <a:solidFill>
                  <a:srgbClr val="7030A0"/>
                </a:solidFill>
                <a:cs typeface="Times New Roman" pitchFamily="18" charset="0"/>
              </a:rPr>
              <a:t>Aldığı eğitimin, mesleğini ve yaşam kalitesini geliştireceğine inanan nitelikli öğrenciler tarafından tercih edilen, yürüttüğü eğitim programlarıyla nitelikli bilim insanı yetiştiren, ulusal ve uluslararası düzeydeki araştırmalarını artırarak sürdüren ve mezunlarının aldıkları eğitimle alanlarında seçkin bir yere sahip olmalarını sağlayan, saygın ve tercih edilen bir kurum olmaktır.</a:t>
            </a:r>
          </a:p>
        </p:txBody>
      </p:sp>
    </p:spTree>
    <p:extLst>
      <p:ext uri="{BB962C8B-B14F-4D97-AF65-F5344CB8AC3E}">
        <p14:creationId xmlns:p14="http://schemas.microsoft.com/office/powerpoint/2010/main" val="2504719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776846" y="623454"/>
            <a:ext cx="6764482" cy="461665"/>
          </a:xfrm>
          <a:prstGeom prst="rect">
            <a:avLst/>
          </a:prstGeom>
          <a:noFill/>
        </p:spPr>
        <p:txBody>
          <a:bodyPr wrap="square" rtlCol="0">
            <a:spAutoFit/>
          </a:bodyPr>
          <a:lstStyle/>
          <a:p>
            <a:r>
              <a:rPr lang="tr-TR" sz="2400" b="1" dirty="0"/>
              <a:t>MİSYON - VİZYON</a:t>
            </a:r>
          </a:p>
        </p:txBody>
      </p:sp>
      <p:sp>
        <p:nvSpPr>
          <p:cNvPr id="3" name="Dikdörtgen 2"/>
          <p:cNvSpPr/>
          <p:nvPr/>
        </p:nvSpPr>
        <p:spPr>
          <a:xfrm>
            <a:off x="985837" y="1162594"/>
            <a:ext cx="9515475" cy="4154984"/>
          </a:xfrm>
          <a:prstGeom prst="rect">
            <a:avLst/>
          </a:prstGeom>
        </p:spPr>
        <p:txBody>
          <a:bodyPr wrap="square">
            <a:spAutoFit/>
          </a:bodyPr>
          <a:lstStyle/>
          <a:p>
            <a:pPr algn="just">
              <a:buFontTx/>
              <a:buNone/>
            </a:pPr>
            <a:r>
              <a:rPr lang="tr-TR" altLang="tr-TR" sz="2400" b="1" u="sng" dirty="0">
                <a:solidFill>
                  <a:srgbClr val="7030A0"/>
                </a:solidFill>
              </a:rPr>
              <a:t>Yukarıda verilen bilgilere göre Enstitümüzün misyonunu özetle şöyle sıralayabiliriz</a:t>
            </a:r>
            <a:r>
              <a:rPr lang="tr-TR" altLang="tr-TR" sz="2400" b="1" dirty="0">
                <a:solidFill>
                  <a:srgbClr val="7030A0"/>
                </a:solidFill>
              </a:rPr>
              <a:t>:</a:t>
            </a:r>
          </a:p>
          <a:p>
            <a:pPr algn="just">
              <a:buFontTx/>
              <a:buNone/>
            </a:pPr>
            <a:endParaRPr lang="tr-TR" altLang="tr-TR" sz="2400" dirty="0">
              <a:solidFill>
                <a:srgbClr val="7030A0"/>
              </a:solidFill>
            </a:endParaRPr>
          </a:p>
          <a:p>
            <a:pPr marL="342900" indent="-342900" algn="just">
              <a:buFont typeface="Wingdings" panose="05000000000000000000" pitchFamily="2" charset="2"/>
              <a:buChar char="Ø"/>
            </a:pPr>
            <a:r>
              <a:rPr lang="tr-TR" altLang="tr-TR" sz="2400" dirty="0">
                <a:solidFill>
                  <a:srgbClr val="7030A0"/>
                </a:solidFill>
              </a:rPr>
              <a:t>Üniversitemizin ilgili bölümlerinin öğretim elemanı ihtiyacını karşılamak, </a:t>
            </a:r>
          </a:p>
          <a:p>
            <a:pPr marL="342900" indent="-342900" algn="just">
              <a:buFont typeface="Wingdings" panose="05000000000000000000" pitchFamily="2" charset="2"/>
              <a:buChar char="Ø"/>
            </a:pPr>
            <a:r>
              <a:rPr lang="tr-TR" altLang="tr-TR" sz="2400" dirty="0">
                <a:solidFill>
                  <a:srgbClr val="7030A0"/>
                </a:solidFill>
              </a:rPr>
              <a:t>Başka üniversitelere öğretim elemanı yetiştirmek, </a:t>
            </a:r>
          </a:p>
          <a:p>
            <a:pPr marL="342900" indent="-342900" algn="just">
              <a:buFont typeface="Wingdings" panose="05000000000000000000" pitchFamily="2" charset="2"/>
              <a:buChar char="Ø"/>
            </a:pPr>
            <a:r>
              <a:rPr lang="tr-TR" altLang="tr-TR" sz="2400" dirty="0">
                <a:solidFill>
                  <a:srgbClr val="7030A0"/>
                </a:solidFill>
              </a:rPr>
              <a:t>Ülkemizde çeşitli kamu kuruluşlarının yetişmiş insan gücüne duyduğu ihtiyacı karşılamak, </a:t>
            </a:r>
          </a:p>
          <a:p>
            <a:pPr marL="342900" indent="-342900" algn="just">
              <a:buFont typeface="Wingdings" panose="05000000000000000000" pitchFamily="2" charset="2"/>
              <a:buChar char="Ø"/>
            </a:pPr>
            <a:r>
              <a:rPr lang="tr-TR" altLang="tr-TR" sz="2400" dirty="0">
                <a:solidFill>
                  <a:srgbClr val="7030A0"/>
                </a:solidFill>
              </a:rPr>
              <a:t>Lisansüstü eğitimi, toplumun tüm katmanlarına yayarak akademik bilincin yaygınlaşmasını sağlamak, </a:t>
            </a:r>
          </a:p>
          <a:p>
            <a:pPr marL="342900" indent="-342900" algn="just">
              <a:buFont typeface="Wingdings" panose="05000000000000000000" pitchFamily="2" charset="2"/>
              <a:buChar char="Ø"/>
            </a:pPr>
            <a:r>
              <a:rPr lang="tr-TR" altLang="tr-TR" sz="2400" dirty="0">
                <a:solidFill>
                  <a:srgbClr val="7030A0"/>
                </a:solidFill>
              </a:rPr>
              <a:t>Yabancı uyruklu öğrencilere lisansüstü eğitim vererek o öğrencilerin mensup olduğu ülkelerde bilim insanlarına duyulan ihtiyacı karşılamak, </a:t>
            </a:r>
          </a:p>
        </p:txBody>
      </p:sp>
    </p:spTree>
    <p:extLst>
      <p:ext uri="{BB962C8B-B14F-4D97-AF65-F5344CB8AC3E}">
        <p14:creationId xmlns:p14="http://schemas.microsoft.com/office/powerpoint/2010/main" val="1860997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776846" y="623454"/>
            <a:ext cx="6764482" cy="461665"/>
          </a:xfrm>
          <a:prstGeom prst="rect">
            <a:avLst/>
          </a:prstGeom>
          <a:noFill/>
        </p:spPr>
        <p:txBody>
          <a:bodyPr wrap="square" rtlCol="0">
            <a:spAutoFit/>
          </a:bodyPr>
          <a:lstStyle/>
          <a:p>
            <a:r>
              <a:rPr lang="tr-TR" sz="2400" b="1" dirty="0"/>
              <a:t>MİSYON - VİZYON</a:t>
            </a:r>
          </a:p>
        </p:txBody>
      </p:sp>
      <p:sp>
        <p:nvSpPr>
          <p:cNvPr id="3" name="Dikdörtgen 2"/>
          <p:cNvSpPr/>
          <p:nvPr/>
        </p:nvSpPr>
        <p:spPr>
          <a:xfrm>
            <a:off x="785813" y="1400176"/>
            <a:ext cx="10201275" cy="3046988"/>
          </a:xfrm>
          <a:prstGeom prst="rect">
            <a:avLst/>
          </a:prstGeom>
        </p:spPr>
        <p:txBody>
          <a:bodyPr wrap="square">
            <a:spAutoFit/>
          </a:bodyPr>
          <a:lstStyle/>
          <a:p>
            <a:pPr marL="342900" indent="-342900" algn="just">
              <a:buFont typeface="Wingdings" panose="05000000000000000000" pitchFamily="2" charset="2"/>
              <a:buChar char="Ø"/>
            </a:pPr>
            <a:r>
              <a:rPr lang="tr-TR" altLang="tr-TR" sz="2400" dirty="0">
                <a:solidFill>
                  <a:srgbClr val="7030A0"/>
                </a:solidFill>
              </a:rPr>
              <a:t>Yabancı uyruklu öğrenciler aracılığı ile söz konusu öğrencilerin mensup olduğu ülkelerle dostane ilişkiler kurmak ve sürdürmek. </a:t>
            </a:r>
          </a:p>
          <a:p>
            <a:pPr marL="342900" indent="-342900" algn="just">
              <a:buFont typeface="Wingdings" panose="05000000000000000000" pitchFamily="2" charset="2"/>
              <a:buChar char="Ø"/>
            </a:pPr>
            <a:r>
              <a:rPr lang="tr-TR" altLang="tr-TR" sz="2400" dirty="0">
                <a:solidFill>
                  <a:srgbClr val="7030A0"/>
                </a:solidFill>
              </a:rPr>
              <a:t>Amacı çağın gereklerine ve ülke ihtiyaçlarına uygun lisansüstü eğitim vermek olan Enstitümüz, bu amacını Üniversitemizin vizyonuna uygun olarak gerçekleştirme çabası içindedir. İstenilen amaca ulaşmak için, başarılı öğrencileri programlara almak, mevcut programlardaki dersleri geliştirmek ve ihtiyaca göre yenilemek öncelikli hedefleri arasındadır. Başarılı öğrencilerin seçiminde ALES ile mezuniyet notlarının ortalaması esas alınmaktadır.</a:t>
            </a:r>
          </a:p>
        </p:txBody>
      </p:sp>
    </p:spTree>
    <p:extLst>
      <p:ext uri="{BB962C8B-B14F-4D97-AF65-F5344CB8AC3E}">
        <p14:creationId xmlns:p14="http://schemas.microsoft.com/office/powerpoint/2010/main" val="3703699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776846" y="623454"/>
            <a:ext cx="6764482" cy="461665"/>
          </a:xfrm>
          <a:prstGeom prst="rect">
            <a:avLst/>
          </a:prstGeom>
          <a:noFill/>
        </p:spPr>
        <p:txBody>
          <a:bodyPr wrap="square" rtlCol="0">
            <a:spAutoFit/>
          </a:bodyPr>
          <a:lstStyle/>
          <a:p>
            <a:r>
              <a:rPr lang="tr-TR" sz="2400" b="1" dirty="0"/>
              <a:t>ORGANİZASYON ŞEMASI</a:t>
            </a:r>
          </a:p>
        </p:txBody>
      </p:sp>
      <p:pic>
        <p:nvPicPr>
          <p:cNvPr id="7" name="Resim 6"/>
          <p:cNvPicPr>
            <a:picLocks noChangeAspect="1"/>
          </p:cNvPicPr>
          <p:nvPr/>
        </p:nvPicPr>
        <p:blipFill>
          <a:blip r:embed="rId2"/>
          <a:stretch>
            <a:fillRect/>
          </a:stretch>
        </p:blipFill>
        <p:spPr>
          <a:xfrm>
            <a:off x="428625" y="1554317"/>
            <a:ext cx="10258425" cy="3749365"/>
          </a:xfrm>
          <a:prstGeom prst="rect">
            <a:avLst/>
          </a:prstGeom>
        </p:spPr>
      </p:pic>
    </p:spTree>
    <p:extLst>
      <p:ext uri="{BB962C8B-B14F-4D97-AF65-F5344CB8AC3E}">
        <p14:creationId xmlns:p14="http://schemas.microsoft.com/office/powerpoint/2010/main" val="3382332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776846" y="623454"/>
            <a:ext cx="6764482" cy="461665"/>
          </a:xfrm>
          <a:prstGeom prst="rect">
            <a:avLst/>
          </a:prstGeom>
          <a:noFill/>
        </p:spPr>
        <p:txBody>
          <a:bodyPr wrap="square" rtlCol="0">
            <a:spAutoFit/>
          </a:bodyPr>
          <a:lstStyle/>
          <a:p>
            <a:r>
              <a:rPr lang="tr-TR" sz="2400" b="1" dirty="0"/>
              <a:t>PERSONEL DURUMU</a:t>
            </a:r>
          </a:p>
        </p:txBody>
      </p:sp>
      <p:pic>
        <p:nvPicPr>
          <p:cNvPr id="4" name="Resim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3837" y="3999569"/>
            <a:ext cx="2332037"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3" descr="C:\Users\casper\Desktop\hasa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67080" y="4000829"/>
            <a:ext cx="1590675" cy="16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7 Metin kutusu"/>
          <p:cNvSpPr txBox="1"/>
          <p:nvPr/>
        </p:nvSpPr>
        <p:spPr>
          <a:xfrm>
            <a:off x="4852992" y="3288509"/>
            <a:ext cx="1901984" cy="461665"/>
          </a:xfrm>
          <a:prstGeom prst="rect">
            <a:avLst/>
          </a:prstGeom>
          <a:noFill/>
        </p:spPr>
        <p:txBody>
          <a:bodyPr wrap="square" rtlCol="0">
            <a:spAutoFit/>
          </a:bodyPr>
          <a:lstStyle/>
          <a:p>
            <a:r>
              <a:rPr lang="tr-TR" sz="1200" b="1" dirty="0"/>
              <a:t>Doç. Dr. Harun BEKTAŞ</a:t>
            </a:r>
          </a:p>
          <a:p>
            <a:pPr algn="ctr"/>
            <a:r>
              <a:rPr lang="tr-TR" sz="1200" dirty="0"/>
              <a:t>(Müdür)</a:t>
            </a:r>
          </a:p>
        </p:txBody>
      </p:sp>
      <p:sp>
        <p:nvSpPr>
          <p:cNvPr id="9" name="8 Metin kutusu"/>
          <p:cNvSpPr txBox="1"/>
          <p:nvPr/>
        </p:nvSpPr>
        <p:spPr>
          <a:xfrm>
            <a:off x="1145177" y="4110445"/>
            <a:ext cx="1264069" cy="1015663"/>
          </a:xfrm>
          <a:prstGeom prst="rect">
            <a:avLst/>
          </a:prstGeom>
          <a:noFill/>
        </p:spPr>
        <p:txBody>
          <a:bodyPr wrap="square" rtlCol="0">
            <a:spAutoFit/>
          </a:bodyPr>
          <a:lstStyle/>
          <a:p>
            <a:endParaRPr lang="tr-TR" sz="1200" b="1" dirty="0"/>
          </a:p>
          <a:p>
            <a:endParaRPr lang="tr-TR" sz="1200" b="1" dirty="0"/>
          </a:p>
          <a:p>
            <a:r>
              <a:rPr lang="tr-TR" sz="1200" b="1" dirty="0"/>
              <a:t>Dr. </a:t>
            </a:r>
            <a:r>
              <a:rPr lang="tr-TR" sz="1200" b="1" dirty="0" err="1"/>
              <a:t>Öğr</a:t>
            </a:r>
            <a:r>
              <a:rPr lang="tr-TR" sz="1200" b="1" dirty="0"/>
              <a:t>. Üyesi  M. Sefa ULUTAŞ</a:t>
            </a:r>
          </a:p>
          <a:p>
            <a:pPr algn="ctr"/>
            <a:r>
              <a:rPr lang="tr-TR" sz="1200" dirty="0"/>
              <a:t>(Müdür Yrd.)</a:t>
            </a:r>
          </a:p>
        </p:txBody>
      </p:sp>
      <p:sp>
        <p:nvSpPr>
          <p:cNvPr id="10" name="9 Metin kutusu"/>
          <p:cNvSpPr txBox="1"/>
          <p:nvPr/>
        </p:nvSpPr>
        <p:spPr>
          <a:xfrm>
            <a:off x="9265919" y="4497977"/>
            <a:ext cx="2151017" cy="461665"/>
          </a:xfrm>
          <a:prstGeom prst="rect">
            <a:avLst/>
          </a:prstGeom>
          <a:noFill/>
        </p:spPr>
        <p:txBody>
          <a:bodyPr wrap="square" rtlCol="0">
            <a:spAutoFit/>
          </a:bodyPr>
          <a:lstStyle/>
          <a:p>
            <a:r>
              <a:rPr lang="tr-TR" sz="1200" b="1" dirty="0"/>
              <a:t>    Doç. Dr. Semih AÇIKBAŞ</a:t>
            </a:r>
          </a:p>
          <a:p>
            <a:pPr algn="ctr"/>
            <a:r>
              <a:rPr lang="tr-TR" sz="1200" dirty="0"/>
              <a:t>(Müdür Yrd.)</a:t>
            </a:r>
          </a:p>
        </p:txBody>
      </p:sp>
      <p:sp>
        <p:nvSpPr>
          <p:cNvPr id="11" name="10 Metin kutusu"/>
          <p:cNvSpPr txBox="1"/>
          <p:nvPr/>
        </p:nvSpPr>
        <p:spPr>
          <a:xfrm>
            <a:off x="3583576" y="5608319"/>
            <a:ext cx="1432560" cy="461665"/>
          </a:xfrm>
          <a:prstGeom prst="rect">
            <a:avLst/>
          </a:prstGeom>
          <a:noFill/>
        </p:spPr>
        <p:txBody>
          <a:bodyPr wrap="square" rtlCol="0">
            <a:spAutoFit/>
          </a:bodyPr>
          <a:lstStyle/>
          <a:p>
            <a:r>
              <a:rPr lang="tr-TR" sz="1200" b="1" dirty="0"/>
              <a:t>Mehmet Sait AKSU</a:t>
            </a:r>
          </a:p>
          <a:p>
            <a:pPr algn="ctr"/>
            <a:r>
              <a:rPr lang="tr-TR" sz="1200" dirty="0"/>
              <a:t>(Enstitü Sekreteri)</a:t>
            </a:r>
          </a:p>
        </p:txBody>
      </p:sp>
      <p:sp>
        <p:nvSpPr>
          <p:cNvPr id="12" name="11 Metin kutusu"/>
          <p:cNvSpPr txBox="1"/>
          <p:nvPr/>
        </p:nvSpPr>
        <p:spPr>
          <a:xfrm>
            <a:off x="6017563" y="5608319"/>
            <a:ext cx="1105989" cy="461665"/>
          </a:xfrm>
          <a:prstGeom prst="rect">
            <a:avLst/>
          </a:prstGeom>
          <a:noFill/>
        </p:spPr>
        <p:txBody>
          <a:bodyPr wrap="square" rtlCol="0">
            <a:spAutoFit/>
          </a:bodyPr>
          <a:lstStyle/>
          <a:p>
            <a:r>
              <a:rPr lang="tr-TR" sz="1200" b="1" dirty="0"/>
              <a:t>Hasan ÖZDEN</a:t>
            </a:r>
          </a:p>
          <a:p>
            <a:pPr algn="ctr"/>
            <a:r>
              <a:rPr lang="tr-TR" sz="1200" dirty="0"/>
              <a:t>(Memur)</a:t>
            </a:r>
          </a:p>
        </p:txBody>
      </p:sp>
      <p:sp>
        <p:nvSpPr>
          <p:cNvPr id="13" name="11 Metin kutusu"/>
          <p:cNvSpPr txBox="1"/>
          <p:nvPr/>
        </p:nvSpPr>
        <p:spPr>
          <a:xfrm>
            <a:off x="7653230" y="5571194"/>
            <a:ext cx="1105989" cy="461665"/>
          </a:xfrm>
          <a:prstGeom prst="rect">
            <a:avLst/>
          </a:prstGeom>
          <a:noFill/>
        </p:spPr>
        <p:txBody>
          <a:bodyPr wrap="square" rtlCol="0">
            <a:spAutoFit/>
          </a:bodyPr>
          <a:lstStyle/>
          <a:p>
            <a:r>
              <a:rPr lang="tr-TR" sz="1200" b="1" dirty="0"/>
              <a:t>Cihat TÜRKAN</a:t>
            </a:r>
          </a:p>
          <a:p>
            <a:pPr algn="ctr"/>
            <a:r>
              <a:rPr lang="tr-TR" sz="1200" dirty="0"/>
              <a:t>(Memur)</a:t>
            </a:r>
          </a:p>
        </p:txBody>
      </p:sp>
      <p:pic>
        <p:nvPicPr>
          <p:cNvPr id="3" name="Resim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89651" y="4026901"/>
            <a:ext cx="1251677" cy="1633616"/>
          </a:xfrm>
          <a:prstGeom prst="rect">
            <a:avLst/>
          </a:prstGeom>
        </p:spPr>
      </p:pic>
      <p:pic>
        <p:nvPicPr>
          <p:cNvPr id="6146" name="Picture 2" descr="https://www.siirt.edu.tr/foto/userfoto/Sefa%20Edit.jpg202262211847328.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783" y="2386012"/>
            <a:ext cx="2401888" cy="2047597"/>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s://www.siirt.edu.tr/foto/userfoto/citations.jpg2023328124745476.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522277" y="2257424"/>
            <a:ext cx="1638300" cy="2176185"/>
          </a:xfrm>
          <a:prstGeom prst="rect">
            <a:avLst/>
          </a:prstGeom>
          <a:noFill/>
          <a:extLst>
            <a:ext uri="{909E8E84-426E-40DD-AFC4-6F175D3DCCD1}">
              <a14:hiddenFill xmlns:a14="http://schemas.microsoft.com/office/drawing/2010/main">
                <a:solidFill>
                  <a:srgbClr val="FFFFFF"/>
                </a:solidFill>
              </a14:hiddenFill>
            </a:ext>
          </a:extLst>
        </p:spPr>
      </p:pic>
      <p:pic>
        <p:nvPicPr>
          <p:cNvPr id="7" name="Resim 6">
            <a:extLst>
              <a:ext uri="{FF2B5EF4-FFF2-40B4-BE49-F238E27FC236}">
                <a16:creationId xmlns:a16="http://schemas.microsoft.com/office/drawing/2014/main" id="{A01862CD-9216-3E0D-0F29-A22E4166C19A}"/>
              </a:ext>
            </a:extLst>
          </p:cNvPr>
          <p:cNvPicPr>
            <a:picLocks noChangeAspect="1"/>
          </p:cNvPicPr>
          <p:nvPr/>
        </p:nvPicPr>
        <p:blipFill>
          <a:blip r:embed="rId7">
            <a:extLst>
              <a:ext uri="{28A0092B-C50C-407E-A947-70E740481C1C}">
                <a14:useLocalDpi xmlns:a14="http://schemas.microsoft.com/office/drawing/2010/main" val="0"/>
              </a:ext>
            </a:extLst>
          </a:blip>
          <a:srcRect l="4893" t="10009" r="9651" b="14674"/>
          <a:stretch>
            <a:fillRect/>
          </a:stretch>
        </p:blipFill>
        <p:spPr>
          <a:xfrm>
            <a:off x="4318317" y="1136099"/>
            <a:ext cx="2971334" cy="1964103"/>
          </a:xfrm>
          <a:prstGeom prst="rect">
            <a:avLst/>
          </a:prstGeom>
        </p:spPr>
      </p:pic>
    </p:spTree>
    <p:extLst>
      <p:ext uri="{BB962C8B-B14F-4D97-AF65-F5344CB8AC3E}">
        <p14:creationId xmlns:p14="http://schemas.microsoft.com/office/powerpoint/2010/main" val="2794729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776846" y="623454"/>
            <a:ext cx="6764482" cy="461665"/>
          </a:xfrm>
          <a:prstGeom prst="rect">
            <a:avLst/>
          </a:prstGeom>
          <a:noFill/>
        </p:spPr>
        <p:txBody>
          <a:bodyPr wrap="square" rtlCol="0">
            <a:spAutoFit/>
          </a:bodyPr>
          <a:lstStyle/>
          <a:p>
            <a:r>
              <a:rPr lang="tr-TR" sz="2400" b="1" dirty="0"/>
              <a:t>ENSTİTÜ YÖNETİM KURULU ÜYELERİ</a:t>
            </a:r>
          </a:p>
        </p:txBody>
      </p:sp>
      <p:sp>
        <p:nvSpPr>
          <p:cNvPr id="3" name="Dikdörtgen 2"/>
          <p:cNvSpPr/>
          <p:nvPr/>
        </p:nvSpPr>
        <p:spPr>
          <a:xfrm>
            <a:off x="1889759" y="1085119"/>
            <a:ext cx="9135156" cy="5078313"/>
          </a:xfrm>
          <a:prstGeom prst="rect">
            <a:avLst/>
          </a:prstGeom>
        </p:spPr>
        <p:txBody>
          <a:bodyPr wrap="square">
            <a:spAutoFit/>
          </a:bodyPr>
          <a:lstStyle/>
          <a:p>
            <a:pPr>
              <a:lnSpc>
                <a:spcPct val="200000"/>
              </a:lnSpc>
            </a:pPr>
            <a:r>
              <a:rPr lang="tr-TR" altLang="tr-TR" dirty="0">
                <a:solidFill>
                  <a:schemeClr val="bg1"/>
                </a:solidFill>
              </a:rPr>
              <a:t> </a:t>
            </a:r>
            <a:r>
              <a:rPr lang="tr-TR" altLang="tr-TR" sz="2400" dirty="0">
                <a:solidFill>
                  <a:srgbClr val="7030A0"/>
                </a:solidFill>
              </a:rPr>
              <a:t>Doç. Dr. Harun BEKTAŞ	             Başkan 	</a:t>
            </a:r>
          </a:p>
          <a:p>
            <a:pPr>
              <a:lnSpc>
                <a:spcPct val="200000"/>
              </a:lnSpc>
            </a:pPr>
            <a:r>
              <a:rPr lang="tr-TR" altLang="tr-TR" sz="2400" dirty="0">
                <a:solidFill>
                  <a:srgbClr val="7030A0"/>
                </a:solidFill>
              </a:rPr>
              <a:t> Dr. </a:t>
            </a:r>
            <a:r>
              <a:rPr lang="tr-TR" altLang="tr-TR" sz="2400" dirty="0" err="1">
                <a:solidFill>
                  <a:srgbClr val="7030A0"/>
                </a:solidFill>
              </a:rPr>
              <a:t>Öğr</a:t>
            </a:r>
            <a:r>
              <a:rPr lang="tr-TR" altLang="tr-TR" sz="2400" dirty="0">
                <a:solidFill>
                  <a:srgbClr val="7030A0"/>
                </a:solidFill>
              </a:rPr>
              <a:t>. Üyesi M. Sefa ULUTAŞ            Üye 	</a:t>
            </a:r>
          </a:p>
          <a:p>
            <a:pPr>
              <a:lnSpc>
                <a:spcPct val="200000"/>
              </a:lnSpc>
            </a:pPr>
            <a:r>
              <a:rPr lang="tr-TR" altLang="tr-TR" sz="2400" dirty="0">
                <a:solidFill>
                  <a:srgbClr val="7030A0"/>
                </a:solidFill>
              </a:rPr>
              <a:t> Doç. Dr. Üyesi Semih AÇIKBAŞ    	Üye 	</a:t>
            </a:r>
          </a:p>
          <a:p>
            <a:pPr>
              <a:lnSpc>
                <a:spcPct val="200000"/>
              </a:lnSpc>
            </a:pPr>
            <a:r>
              <a:rPr lang="tr-TR" altLang="tr-TR" sz="2400" dirty="0">
                <a:solidFill>
                  <a:srgbClr val="7030A0"/>
                </a:solidFill>
              </a:rPr>
              <a:t> Prof. Dr. Mustafa CENGİZ        	Üye	</a:t>
            </a:r>
          </a:p>
          <a:p>
            <a:pPr>
              <a:lnSpc>
                <a:spcPct val="200000"/>
              </a:lnSpc>
            </a:pPr>
            <a:r>
              <a:rPr lang="tr-TR" altLang="tr-TR" sz="2400" dirty="0">
                <a:solidFill>
                  <a:srgbClr val="7030A0"/>
                </a:solidFill>
              </a:rPr>
              <a:t> Doç. Dr. Arzu ALTUNTAŞ	             Üye	       			 </a:t>
            </a:r>
          </a:p>
          <a:p>
            <a:pPr>
              <a:lnSpc>
                <a:spcPct val="200000"/>
              </a:lnSpc>
            </a:pPr>
            <a:r>
              <a:rPr lang="tr-TR" altLang="tr-TR" sz="2400" dirty="0">
                <a:solidFill>
                  <a:srgbClr val="7030A0"/>
                </a:solidFill>
              </a:rPr>
              <a:t>Doç. Dr. Yahya DOĞAN                          Üye	      </a:t>
            </a:r>
            <a:r>
              <a:rPr lang="tr-TR" altLang="tr-TR" dirty="0">
                <a:solidFill>
                  <a:srgbClr val="7030A0"/>
                </a:solidFill>
              </a:rPr>
              <a:t>							</a:t>
            </a:r>
          </a:p>
        </p:txBody>
      </p:sp>
    </p:spTree>
    <p:extLst>
      <p:ext uri="{BB962C8B-B14F-4D97-AF65-F5344CB8AC3E}">
        <p14:creationId xmlns:p14="http://schemas.microsoft.com/office/powerpoint/2010/main" val="2615190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776846" y="623454"/>
            <a:ext cx="6764482" cy="461665"/>
          </a:xfrm>
          <a:prstGeom prst="rect">
            <a:avLst/>
          </a:prstGeom>
          <a:noFill/>
        </p:spPr>
        <p:txBody>
          <a:bodyPr wrap="square" rtlCol="0">
            <a:spAutoFit/>
          </a:bodyPr>
          <a:lstStyle/>
          <a:p>
            <a:r>
              <a:rPr lang="tr-TR" sz="2400" b="1" dirty="0"/>
              <a:t>ENSTİTÜ KURULU ÜYELERİ</a:t>
            </a:r>
          </a:p>
        </p:txBody>
      </p:sp>
      <p:graphicFrame>
        <p:nvGraphicFramePr>
          <p:cNvPr id="3" name="Tablo 2"/>
          <p:cNvGraphicFramePr>
            <a:graphicFrameLocks noGrp="1"/>
          </p:cNvGraphicFramePr>
          <p:nvPr>
            <p:extLst>
              <p:ext uri="{D42A27DB-BD31-4B8C-83A1-F6EECF244321}">
                <p14:modId xmlns:p14="http://schemas.microsoft.com/office/powerpoint/2010/main" val="3207065676"/>
              </p:ext>
            </p:extLst>
          </p:nvPr>
        </p:nvGraphicFramePr>
        <p:xfrm>
          <a:off x="689894" y="1163496"/>
          <a:ext cx="10457077" cy="4662539"/>
        </p:xfrm>
        <a:graphic>
          <a:graphicData uri="http://schemas.openxmlformats.org/drawingml/2006/table">
            <a:tbl>
              <a:tblPr firstRow="1" firstCol="1" bandRow="1">
                <a:tableStyleId>{5C22544A-7EE6-4342-B048-85BDC9FD1C3A}</a:tableStyleId>
              </a:tblPr>
              <a:tblGrid>
                <a:gridCol w="3344027">
                  <a:extLst>
                    <a:ext uri="{9D8B030D-6E8A-4147-A177-3AD203B41FA5}">
                      <a16:colId xmlns:a16="http://schemas.microsoft.com/office/drawing/2014/main" val="590559824"/>
                    </a:ext>
                  </a:extLst>
                </a:gridCol>
                <a:gridCol w="2180888">
                  <a:extLst>
                    <a:ext uri="{9D8B030D-6E8A-4147-A177-3AD203B41FA5}">
                      <a16:colId xmlns:a16="http://schemas.microsoft.com/office/drawing/2014/main" val="308648763"/>
                    </a:ext>
                  </a:extLst>
                </a:gridCol>
                <a:gridCol w="4932162">
                  <a:extLst>
                    <a:ext uri="{9D8B030D-6E8A-4147-A177-3AD203B41FA5}">
                      <a16:colId xmlns:a16="http://schemas.microsoft.com/office/drawing/2014/main" val="1915239688"/>
                    </a:ext>
                  </a:extLst>
                </a:gridCol>
              </a:tblGrid>
              <a:tr h="231625">
                <a:tc>
                  <a:txBody>
                    <a:bodyPr/>
                    <a:lstStyle/>
                    <a:p>
                      <a:pPr algn="l" rtl="0" fontAlgn="ctr"/>
                      <a:r>
                        <a:rPr lang="tr-TR" sz="1400" u="none" strike="noStrike">
                          <a:effectLst/>
                        </a:rPr>
                        <a:t>Doç. Dr. Harun BEKTAŞ                              </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ctr" rtl="0" fontAlgn="ctr"/>
                      <a:r>
                        <a:rPr lang="tr-TR" sz="1400" u="none" strike="noStrike" dirty="0">
                          <a:effectLst/>
                        </a:rPr>
                        <a:t>Başkan</a:t>
                      </a:r>
                      <a:endParaRPr lang="tr-TR" sz="1400" b="1" i="0" u="none" strike="noStrike" dirty="0">
                        <a:solidFill>
                          <a:srgbClr val="1F4E78"/>
                        </a:solidFill>
                        <a:effectLst/>
                        <a:latin typeface="Times New Roman" panose="02020603050405020304" pitchFamily="18" charset="0"/>
                      </a:endParaRPr>
                    </a:p>
                  </a:txBody>
                  <a:tcPr marL="6247" marR="6247" marT="6247" marB="0" anchor="ctr"/>
                </a:tc>
                <a:tc>
                  <a:txBody>
                    <a:bodyPr/>
                    <a:lstStyle/>
                    <a:p>
                      <a:pPr algn="l" rtl="0" fontAlgn="ctr"/>
                      <a:r>
                        <a:rPr lang="tr-TR" sz="1400" u="none" strike="noStrike">
                          <a:effectLst/>
                        </a:rPr>
                        <a:t>Enstitü Müdürü</a:t>
                      </a:r>
                      <a:endParaRPr lang="tr-TR" sz="1400" b="1" i="0" u="none" strike="noStrike">
                        <a:solidFill>
                          <a:srgbClr val="1F4E78"/>
                        </a:solidFill>
                        <a:effectLst/>
                        <a:latin typeface="Times New Roman" panose="02020603050405020304" pitchFamily="18" charset="0"/>
                      </a:endParaRPr>
                    </a:p>
                  </a:txBody>
                  <a:tcPr marL="6247" marR="6247" marT="6247" marB="0" anchor="ctr"/>
                </a:tc>
                <a:extLst>
                  <a:ext uri="{0D108BD9-81ED-4DB2-BD59-A6C34878D82A}">
                    <a16:rowId xmlns:a16="http://schemas.microsoft.com/office/drawing/2014/main" val="1012825702"/>
                  </a:ext>
                </a:extLst>
              </a:tr>
              <a:tr h="238863">
                <a:tc>
                  <a:txBody>
                    <a:bodyPr/>
                    <a:lstStyle/>
                    <a:p>
                      <a:pPr algn="l" rtl="0" fontAlgn="ctr"/>
                      <a:r>
                        <a:rPr lang="tr-TR" sz="1400" u="none" strike="noStrike" dirty="0">
                          <a:effectLst/>
                        </a:rPr>
                        <a:t>Dr. </a:t>
                      </a:r>
                      <a:r>
                        <a:rPr lang="tr-TR" sz="1400" u="none" strike="noStrike" dirty="0" err="1">
                          <a:effectLst/>
                        </a:rPr>
                        <a:t>Öğr</a:t>
                      </a:r>
                      <a:r>
                        <a:rPr lang="tr-TR" sz="1400" u="none" strike="noStrike" dirty="0">
                          <a:effectLst/>
                        </a:rPr>
                        <a:t>. Üyesi M. Sefa ULUTAŞ</a:t>
                      </a:r>
                      <a:endParaRPr lang="tr-TR" sz="1400" b="1" i="0" u="none" strike="noStrike" dirty="0">
                        <a:solidFill>
                          <a:srgbClr val="1F4E78"/>
                        </a:solidFill>
                        <a:effectLst/>
                        <a:latin typeface="Times New Roman" panose="02020603050405020304" pitchFamily="18" charset="0"/>
                      </a:endParaRPr>
                    </a:p>
                  </a:txBody>
                  <a:tcPr marL="6247" marR="6247" marT="6247" marB="0" anchor="ctr"/>
                </a:tc>
                <a:tc>
                  <a:txBody>
                    <a:bodyPr/>
                    <a:lstStyle/>
                    <a:p>
                      <a:pPr algn="ctr" rtl="0" fontAlgn="ctr"/>
                      <a:r>
                        <a:rPr lang="tr-TR" sz="1400" u="none" strike="noStrike">
                          <a:effectLst/>
                        </a:rPr>
                        <a:t>Üye</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l" rtl="0" fontAlgn="ctr"/>
                      <a:r>
                        <a:rPr lang="tr-TR" sz="1400" u="none" strike="noStrike">
                          <a:effectLst/>
                        </a:rPr>
                        <a:t>Enstitü Müdür Yardımcısı</a:t>
                      </a:r>
                      <a:endParaRPr lang="tr-TR" sz="1400" b="1" i="0" u="none" strike="noStrike">
                        <a:solidFill>
                          <a:srgbClr val="1F4E78"/>
                        </a:solidFill>
                        <a:effectLst/>
                        <a:latin typeface="Times New Roman" panose="02020603050405020304" pitchFamily="18" charset="0"/>
                      </a:endParaRPr>
                    </a:p>
                  </a:txBody>
                  <a:tcPr marL="6247" marR="6247" marT="6247" marB="0" anchor="ctr"/>
                </a:tc>
                <a:extLst>
                  <a:ext uri="{0D108BD9-81ED-4DB2-BD59-A6C34878D82A}">
                    <a16:rowId xmlns:a16="http://schemas.microsoft.com/office/drawing/2014/main" val="156976273"/>
                  </a:ext>
                </a:extLst>
              </a:tr>
              <a:tr h="231625">
                <a:tc>
                  <a:txBody>
                    <a:bodyPr/>
                    <a:lstStyle/>
                    <a:p>
                      <a:pPr algn="l" rtl="0" fontAlgn="ctr"/>
                      <a:r>
                        <a:rPr lang="tr-TR" sz="1400" u="none" strike="noStrike">
                          <a:effectLst/>
                        </a:rPr>
                        <a:t>Doç. Dr. Semih AÇIKBAŞ</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ctr" rtl="0" fontAlgn="ctr"/>
                      <a:r>
                        <a:rPr lang="tr-TR" sz="1400" u="none" strike="noStrike">
                          <a:effectLst/>
                        </a:rPr>
                        <a:t>Üye</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l" rtl="0" fontAlgn="ctr"/>
                      <a:r>
                        <a:rPr lang="tr-TR" sz="1400" u="none" strike="noStrike">
                          <a:effectLst/>
                        </a:rPr>
                        <a:t>Enstitü Müdür Yardımcısı</a:t>
                      </a:r>
                      <a:endParaRPr lang="tr-TR" sz="1400" b="1" i="0" u="none" strike="noStrike">
                        <a:solidFill>
                          <a:srgbClr val="1F4E78"/>
                        </a:solidFill>
                        <a:effectLst/>
                        <a:latin typeface="Times New Roman" panose="02020603050405020304" pitchFamily="18" charset="0"/>
                      </a:endParaRPr>
                    </a:p>
                  </a:txBody>
                  <a:tcPr marL="6247" marR="6247" marT="6247" marB="0" anchor="ctr"/>
                </a:tc>
                <a:extLst>
                  <a:ext uri="{0D108BD9-81ED-4DB2-BD59-A6C34878D82A}">
                    <a16:rowId xmlns:a16="http://schemas.microsoft.com/office/drawing/2014/main" val="509690008"/>
                  </a:ext>
                </a:extLst>
              </a:tr>
              <a:tr h="231625">
                <a:tc>
                  <a:txBody>
                    <a:bodyPr/>
                    <a:lstStyle/>
                    <a:p>
                      <a:pPr algn="l" rtl="0" fontAlgn="ctr"/>
                      <a:r>
                        <a:rPr lang="tr-TR" sz="1400" u="none" strike="noStrike">
                          <a:effectLst/>
                        </a:rPr>
                        <a:t>Prof. Dr. Emine KÜÇÜKER</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ctr" rtl="0" fontAlgn="ctr"/>
                      <a:r>
                        <a:rPr lang="tr-TR" sz="1400" u="none" strike="noStrike">
                          <a:effectLst/>
                        </a:rPr>
                        <a:t>Üye</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l" rtl="0" fontAlgn="ctr"/>
                      <a:r>
                        <a:rPr lang="tr-TR" sz="1400" u="none" strike="noStrike" dirty="0">
                          <a:effectLst/>
                        </a:rPr>
                        <a:t>Bahçe Bitkileri Anabilim Dalı Başkanı</a:t>
                      </a:r>
                      <a:endParaRPr lang="tr-TR" sz="1400" b="1" i="0" u="none" strike="noStrike" dirty="0">
                        <a:solidFill>
                          <a:srgbClr val="1F4E78"/>
                        </a:solidFill>
                        <a:effectLst/>
                        <a:latin typeface="Times New Roman" panose="02020603050405020304" pitchFamily="18" charset="0"/>
                      </a:endParaRPr>
                    </a:p>
                  </a:txBody>
                  <a:tcPr marL="6247" marR="6247" marT="6247" marB="0" anchor="ctr"/>
                </a:tc>
                <a:extLst>
                  <a:ext uri="{0D108BD9-81ED-4DB2-BD59-A6C34878D82A}">
                    <a16:rowId xmlns:a16="http://schemas.microsoft.com/office/drawing/2014/main" val="1409236777"/>
                  </a:ext>
                </a:extLst>
              </a:tr>
              <a:tr h="231625">
                <a:tc>
                  <a:txBody>
                    <a:bodyPr/>
                    <a:lstStyle/>
                    <a:p>
                      <a:pPr algn="l" rtl="0" fontAlgn="ctr"/>
                      <a:r>
                        <a:rPr lang="tr-TR" sz="1400" u="none" strike="noStrike" dirty="0">
                          <a:effectLst/>
                        </a:rPr>
                        <a:t>Doç. Dr. Mehmet KAPLAN </a:t>
                      </a:r>
                      <a:endParaRPr lang="tr-TR" sz="1400" b="1" i="0" u="none" strike="noStrike" dirty="0">
                        <a:solidFill>
                          <a:srgbClr val="1F4E78"/>
                        </a:solidFill>
                        <a:effectLst/>
                        <a:latin typeface="Times New Roman" panose="02020603050405020304" pitchFamily="18" charset="0"/>
                      </a:endParaRPr>
                    </a:p>
                  </a:txBody>
                  <a:tcPr marL="6247" marR="6247" marT="6247" marB="0" anchor="ctr"/>
                </a:tc>
                <a:tc>
                  <a:txBody>
                    <a:bodyPr/>
                    <a:lstStyle/>
                    <a:p>
                      <a:pPr algn="ctr" rtl="0" fontAlgn="ctr"/>
                      <a:r>
                        <a:rPr lang="tr-TR" sz="1400" u="none" strike="noStrike">
                          <a:effectLst/>
                        </a:rPr>
                        <a:t>Üye</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l" rtl="0" fontAlgn="ctr"/>
                      <a:r>
                        <a:rPr lang="tr-TR" sz="1400" u="none" strike="noStrike">
                          <a:effectLst/>
                        </a:rPr>
                        <a:t>Bitki Koruma Anabilim Dalı Başkanı</a:t>
                      </a:r>
                      <a:endParaRPr lang="tr-TR" sz="1400" b="1" i="0" u="none" strike="noStrike">
                        <a:solidFill>
                          <a:srgbClr val="1F4E78"/>
                        </a:solidFill>
                        <a:effectLst/>
                        <a:latin typeface="Times New Roman" panose="02020603050405020304" pitchFamily="18" charset="0"/>
                      </a:endParaRPr>
                    </a:p>
                  </a:txBody>
                  <a:tcPr marL="6247" marR="6247" marT="6247" marB="0" anchor="ctr"/>
                </a:tc>
                <a:extLst>
                  <a:ext uri="{0D108BD9-81ED-4DB2-BD59-A6C34878D82A}">
                    <a16:rowId xmlns:a16="http://schemas.microsoft.com/office/drawing/2014/main" val="4106424504"/>
                  </a:ext>
                </a:extLst>
              </a:tr>
              <a:tr h="231625">
                <a:tc>
                  <a:txBody>
                    <a:bodyPr/>
                    <a:lstStyle/>
                    <a:p>
                      <a:pPr algn="l" rtl="0" fontAlgn="ctr"/>
                      <a:r>
                        <a:rPr lang="tr-TR" sz="1400" u="none" strike="noStrike">
                          <a:effectLst/>
                        </a:rPr>
                        <a:t>Prof. Dr. Mehmet FİDAN</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ctr" rtl="0" fontAlgn="ctr"/>
                      <a:r>
                        <a:rPr lang="tr-TR" sz="1400" u="none" strike="noStrike">
                          <a:effectLst/>
                        </a:rPr>
                        <a:t>Üye</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l" rtl="0" fontAlgn="ctr"/>
                      <a:r>
                        <a:rPr lang="tr-TR" sz="1400" u="none" strike="noStrike">
                          <a:effectLst/>
                        </a:rPr>
                        <a:t>Biyoloji Anabilim Dalı Başkan </a:t>
                      </a:r>
                      <a:endParaRPr lang="tr-TR" sz="1400" b="1" i="0" u="none" strike="noStrike">
                        <a:solidFill>
                          <a:srgbClr val="1F4E78"/>
                        </a:solidFill>
                        <a:effectLst/>
                        <a:latin typeface="Times New Roman" panose="02020603050405020304" pitchFamily="18" charset="0"/>
                      </a:endParaRPr>
                    </a:p>
                  </a:txBody>
                  <a:tcPr marL="6247" marR="6247" marT="6247" marB="0" anchor="ctr"/>
                </a:tc>
                <a:extLst>
                  <a:ext uri="{0D108BD9-81ED-4DB2-BD59-A6C34878D82A}">
                    <a16:rowId xmlns:a16="http://schemas.microsoft.com/office/drawing/2014/main" val="3346703897"/>
                  </a:ext>
                </a:extLst>
              </a:tr>
              <a:tr h="231625">
                <a:tc>
                  <a:txBody>
                    <a:bodyPr/>
                    <a:lstStyle/>
                    <a:p>
                      <a:pPr algn="l" rtl="0" fontAlgn="ctr"/>
                      <a:r>
                        <a:rPr lang="tr-TR" sz="1400" u="none" strike="noStrike" dirty="0">
                          <a:effectLst/>
                        </a:rPr>
                        <a:t>Prof. Dr. Ali Beyhan UÇAK</a:t>
                      </a:r>
                      <a:endParaRPr lang="tr-TR" sz="1400" b="1" i="0" u="none" strike="noStrike" dirty="0">
                        <a:solidFill>
                          <a:srgbClr val="1F4E78"/>
                        </a:solidFill>
                        <a:effectLst/>
                        <a:latin typeface="Times New Roman" panose="02020603050405020304" pitchFamily="18" charset="0"/>
                      </a:endParaRPr>
                    </a:p>
                  </a:txBody>
                  <a:tcPr marL="6247" marR="6247" marT="6247" marB="0" anchor="ctr"/>
                </a:tc>
                <a:tc>
                  <a:txBody>
                    <a:bodyPr/>
                    <a:lstStyle/>
                    <a:p>
                      <a:pPr algn="ctr" rtl="0" fontAlgn="ctr"/>
                      <a:r>
                        <a:rPr lang="tr-TR" sz="1400" u="none" strike="noStrike">
                          <a:effectLst/>
                        </a:rPr>
                        <a:t>Üye</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l" rtl="0" fontAlgn="ctr"/>
                      <a:r>
                        <a:rPr lang="tr-TR" sz="1400" u="none" strike="noStrike">
                          <a:effectLst/>
                        </a:rPr>
                        <a:t>Biyosistem Mühendisliği Anabilim Dalı Başkanı</a:t>
                      </a:r>
                      <a:endParaRPr lang="tr-TR" sz="1400" b="1" i="0" u="none" strike="noStrike">
                        <a:solidFill>
                          <a:srgbClr val="1F4E78"/>
                        </a:solidFill>
                        <a:effectLst/>
                        <a:latin typeface="Times New Roman" panose="02020603050405020304" pitchFamily="18" charset="0"/>
                      </a:endParaRPr>
                    </a:p>
                  </a:txBody>
                  <a:tcPr marL="6247" marR="6247" marT="6247" marB="0" anchor="ctr"/>
                </a:tc>
                <a:extLst>
                  <a:ext uri="{0D108BD9-81ED-4DB2-BD59-A6C34878D82A}">
                    <a16:rowId xmlns:a16="http://schemas.microsoft.com/office/drawing/2014/main" val="1547241712"/>
                  </a:ext>
                </a:extLst>
              </a:tr>
              <a:tr h="231625">
                <a:tc>
                  <a:txBody>
                    <a:bodyPr/>
                    <a:lstStyle/>
                    <a:p>
                      <a:pPr algn="l" rtl="0" fontAlgn="ctr"/>
                      <a:r>
                        <a:rPr lang="tr-TR" sz="1400" u="none" strike="noStrike">
                          <a:effectLst/>
                        </a:rPr>
                        <a:t>Doç. Dr. Melih KUNCAN</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ctr" rtl="0" fontAlgn="ctr"/>
                      <a:r>
                        <a:rPr lang="tr-TR" sz="1400" u="none" strike="noStrike">
                          <a:effectLst/>
                        </a:rPr>
                        <a:t>Üye</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l" rtl="0" fontAlgn="ctr"/>
                      <a:r>
                        <a:rPr lang="tr-TR" sz="1400" u="none" strike="noStrike">
                          <a:effectLst/>
                        </a:rPr>
                        <a:t>Elektrik Elektronik Mühendisliği Anabilim Dalı Başkanı</a:t>
                      </a:r>
                      <a:endParaRPr lang="tr-TR" sz="1400" b="1" i="0" u="none" strike="noStrike">
                        <a:solidFill>
                          <a:srgbClr val="1F4E78"/>
                        </a:solidFill>
                        <a:effectLst/>
                        <a:latin typeface="Times New Roman" panose="02020603050405020304" pitchFamily="18" charset="0"/>
                      </a:endParaRPr>
                    </a:p>
                  </a:txBody>
                  <a:tcPr marL="6247" marR="6247" marT="6247" marB="0" anchor="ctr"/>
                </a:tc>
                <a:extLst>
                  <a:ext uri="{0D108BD9-81ED-4DB2-BD59-A6C34878D82A}">
                    <a16:rowId xmlns:a16="http://schemas.microsoft.com/office/drawing/2014/main" val="3576343435"/>
                  </a:ext>
                </a:extLst>
              </a:tr>
              <a:tr h="231625">
                <a:tc>
                  <a:txBody>
                    <a:bodyPr/>
                    <a:lstStyle/>
                    <a:p>
                      <a:pPr algn="l" rtl="0" fontAlgn="ctr"/>
                      <a:r>
                        <a:rPr lang="tr-TR" sz="1400" u="none" strike="noStrike">
                          <a:effectLst/>
                        </a:rPr>
                        <a:t>Prof. Dr. Hüsnü KOÇ</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ctr" rtl="0" fontAlgn="ctr"/>
                      <a:r>
                        <a:rPr lang="tr-TR" sz="1400" u="none" strike="noStrike">
                          <a:effectLst/>
                        </a:rPr>
                        <a:t>Üye</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l" rtl="0" fontAlgn="ctr"/>
                      <a:r>
                        <a:rPr lang="tr-TR" sz="1400" u="none" strike="noStrike">
                          <a:effectLst/>
                        </a:rPr>
                        <a:t>Fizik Anabilim Dalı Başkanı</a:t>
                      </a:r>
                      <a:endParaRPr lang="tr-TR" sz="1400" b="1" i="0" u="none" strike="noStrike">
                        <a:solidFill>
                          <a:srgbClr val="1F4E78"/>
                        </a:solidFill>
                        <a:effectLst/>
                        <a:latin typeface="Times New Roman" panose="02020603050405020304" pitchFamily="18" charset="0"/>
                      </a:endParaRPr>
                    </a:p>
                  </a:txBody>
                  <a:tcPr marL="6247" marR="6247" marT="6247" marB="0" anchor="ctr"/>
                </a:tc>
                <a:extLst>
                  <a:ext uri="{0D108BD9-81ED-4DB2-BD59-A6C34878D82A}">
                    <a16:rowId xmlns:a16="http://schemas.microsoft.com/office/drawing/2014/main" val="3820032699"/>
                  </a:ext>
                </a:extLst>
              </a:tr>
              <a:tr h="236323">
                <a:tc>
                  <a:txBody>
                    <a:bodyPr/>
                    <a:lstStyle/>
                    <a:p>
                      <a:pPr algn="l" rtl="0" fontAlgn="ctr"/>
                      <a:r>
                        <a:rPr lang="sv-SE" sz="1400" u="none" strike="noStrike">
                          <a:effectLst/>
                        </a:rPr>
                        <a:t>Prof. Dr. Ender Sinan POYRAZOĞLU</a:t>
                      </a:r>
                      <a:endParaRPr lang="sv-SE"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ctr" rtl="0" fontAlgn="ctr"/>
                      <a:r>
                        <a:rPr lang="tr-TR" sz="1400" u="none" strike="noStrike">
                          <a:effectLst/>
                        </a:rPr>
                        <a:t>Üye</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l" rtl="0" fontAlgn="ctr"/>
                      <a:r>
                        <a:rPr lang="tr-TR" sz="1400" u="none" strike="noStrike">
                          <a:effectLst/>
                        </a:rPr>
                        <a:t>Gıda Mühendisliği Anabilim Dalı Başkanı</a:t>
                      </a:r>
                      <a:endParaRPr lang="tr-TR" sz="1400" b="1" i="0" u="none" strike="noStrike">
                        <a:solidFill>
                          <a:srgbClr val="1F4E78"/>
                        </a:solidFill>
                        <a:effectLst/>
                        <a:latin typeface="Times New Roman" panose="02020603050405020304" pitchFamily="18" charset="0"/>
                      </a:endParaRPr>
                    </a:p>
                  </a:txBody>
                  <a:tcPr marL="6247" marR="6247" marT="6247" marB="0" anchor="ctr"/>
                </a:tc>
                <a:extLst>
                  <a:ext uri="{0D108BD9-81ED-4DB2-BD59-A6C34878D82A}">
                    <a16:rowId xmlns:a16="http://schemas.microsoft.com/office/drawing/2014/main" val="574953585"/>
                  </a:ext>
                </a:extLst>
              </a:tr>
              <a:tr h="231625">
                <a:tc>
                  <a:txBody>
                    <a:bodyPr/>
                    <a:lstStyle/>
                    <a:p>
                      <a:pPr algn="l" rtl="0" fontAlgn="ctr"/>
                      <a:r>
                        <a:rPr lang="tr-TR" sz="1400" u="none" strike="noStrike">
                          <a:effectLst/>
                        </a:rPr>
                        <a:t>Prof. Dr. İbrahim TEĞİN</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ctr" rtl="0" fontAlgn="ctr"/>
                      <a:r>
                        <a:rPr lang="tr-TR" sz="1400" u="none" strike="noStrike" dirty="0">
                          <a:effectLst/>
                        </a:rPr>
                        <a:t>Üye</a:t>
                      </a:r>
                      <a:endParaRPr lang="tr-TR" sz="1400" b="1" i="0" u="none" strike="noStrike" dirty="0">
                        <a:solidFill>
                          <a:srgbClr val="1F4E78"/>
                        </a:solidFill>
                        <a:effectLst/>
                        <a:latin typeface="Times New Roman" panose="02020603050405020304" pitchFamily="18" charset="0"/>
                      </a:endParaRPr>
                    </a:p>
                  </a:txBody>
                  <a:tcPr marL="6247" marR="6247" marT="6247" marB="0" anchor="ctr"/>
                </a:tc>
                <a:tc>
                  <a:txBody>
                    <a:bodyPr/>
                    <a:lstStyle/>
                    <a:p>
                      <a:pPr algn="l" rtl="0" fontAlgn="ctr"/>
                      <a:r>
                        <a:rPr lang="tr-TR" sz="1400" u="none" strike="noStrike">
                          <a:effectLst/>
                        </a:rPr>
                        <a:t>Kimya Anabilim Dalı Başkanı</a:t>
                      </a:r>
                      <a:endParaRPr lang="tr-TR" sz="1400" b="1" i="0" u="none" strike="noStrike">
                        <a:solidFill>
                          <a:srgbClr val="1F4E78"/>
                        </a:solidFill>
                        <a:effectLst/>
                        <a:latin typeface="Times New Roman" panose="02020603050405020304" pitchFamily="18" charset="0"/>
                      </a:endParaRPr>
                    </a:p>
                  </a:txBody>
                  <a:tcPr marL="6247" marR="6247" marT="6247" marB="0" anchor="ctr"/>
                </a:tc>
                <a:extLst>
                  <a:ext uri="{0D108BD9-81ED-4DB2-BD59-A6C34878D82A}">
                    <a16:rowId xmlns:a16="http://schemas.microsoft.com/office/drawing/2014/main" val="3264447690"/>
                  </a:ext>
                </a:extLst>
              </a:tr>
              <a:tr h="231625">
                <a:tc>
                  <a:txBody>
                    <a:bodyPr/>
                    <a:lstStyle/>
                    <a:p>
                      <a:pPr algn="l" rtl="0" fontAlgn="ctr"/>
                      <a:r>
                        <a:rPr lang="tr-TR" sz="1400" u="none" strike="noStrike">
                          <a:effectLst/>
                        </a:rPr>
                        <a:t>Prof. Dr. Saba SAMATYA ÖLMEZ</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ctr" rtl="0" fontAlgn="ctr"/>
                      <a:r>
                        <a:rPr lang="tr-TR" sz="1400" u="none" strike="noStrike">
                          <a:effectLst/>
                        </a:rPr>
                        <a:t>Üye</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l" rtl="0" fontAlgn="ctr"/>
                      <a:r>
                        <a:rPr lang="tr-TR" sz="1400" u="none" strike="noStrike">
                          <a:effectLst/>
                        </a:rPr>
                        <a:t>Kimya Mühendisliği Anabilim Dalı Başkanı</a:t>
                      </a:r>
                      <a:endParaRPr lang="tr-TR" sz="1400" b="1" i="0" u="none" strike="noStrike">
                        <a:solidFill>
                          <a:srgbClr val="1F4E78"/>
                        </a:solidFill>
                        <a:effectLst/>
                        <a:latin typeface="Times New Roman" panose="02020603050405020304" pitchFamily="18" charset="0"/>
                      </a:endParaRPr>
                    </a:p>
                  </a:txBody>
                  <a:tcPr marL="6247" marR="6247" marT="6247" marB="0" anchor="ctr"/>
                </a:tc>
                <a:extLst>
                  <a:ext uri="{0D108BD9-81ED-4DB2-BD59-A6C34878D82A}">
                    <a16:rowId xmlns:a16="http://schemas.microsoft.com/office/drawing/2014/main" val="1838166280"/>
                  </a:ext>
                </a:extLst>
              </a:tr>
              <a:tr h="231625">
                <a:tc>
                  <a:txBody>
                    <a:bodyPr/>
                    <a:lstStyle/>
                    <a:p>
                      <a:pPr algn="l" rtl="0" fontAlgn="ctr"/>
                      <a:r>
                        <a:rPr lang="tr-TR" sz="1400" u="none" strike="noStrike" dirty="0">
                          <a:effectLst/>
                        </a:rPr>
                        <a:t>Doç. Dr. Alişan GÖNÜL</a:t>
                      </a:r>
                      <a:endParaRPr lang="tr-TR" sz="1400" b="1" i="0" u="none" strike="noStrike" dirty="0">
                        <a:solidFill>
                          <a:srgbClr val="1F4E78"/>
                        </a:solidFill>
                        <a:effectLst/>
                        <a:latin typeface="Times New Roman" panose="02020603050405020304" pitchFamily="18" charset="0"/>
                      </a:endParaRPr>
                    </a:p>
                  </a:txBody>
                  <a:tcPr marL="6247" marR="6247" marT="6247" marB="0" anchor="ctr"/>
                </a:tc>
                <a:tc>
                  <a:txBody>
                    <a:bodyPr/>
                    <a:lstStyle/>
                    <a:p>
                      <a:pPr algn="ctr" rtl="0" fontAlgn="ctr"/>
                      <a:r>
                        <a:rPr lang="tr-TR" sz="1400" u="none" strike="noStrike">
                          <a:effectLst/>
                        </a:rPr>
                        <a:t>Üye</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l" rtl="0" fontAlgn="ctr"/>
                      <a:r>
                        <a:rPr lang="tr-TR" sz="1400" u="none" strike="noStrike">
                          <a:effectLst/>
                        </a:rPr>
                        <a:t>Makine Mühendisliği Anabilim Dalı Başkanı</a:t>
                      </a:r>
                      <a:endParaRPr lang="tr-TR" sz="1400" b="1" i="0" u="none" strike="noStrike">
                        <a:solidFill>
                          <a:srgbClr val="1F4E78"/>
                        </a:solidFill>
                        <a:effectLst/>
                        <a:latin typeface="Times New Roman" panose="02020603050405020304" pitchFamily="18" charset="0"/>
                      </a:endParaRPr>
                    </a:p>
                  </a:txBody>
                  <a:tcPr marL="6247" marR="6247" marT="6247" marB="0" anchor="ctr"/>
                </a:tc>
                <a:extLst>
                  <a:ext uri="{0D108BD9-81ED-4DB2-BD59-A6C34878D82A}">
                    <a16:rowId xmlns:a16="http://schemas.microsoft.com/office/drawing/2014/main" val="1511934382"/>
                  </a:ext>
                </a:extLst>
              </a:tr>
              <a:tr h="231625">
                <a:tc>
                  <a:txBody>
                    <a:bodyPr/>
                    <a:lstStyle/>
                    <a:p>
                      <a:pPr algn="l" rtl="0" fontAlgn="ctr"/>
                      <a:r>
                        <a:rPr lang="tr-TR" sz="1400" u="none" strike="noStrike">
                          <a:effectLst/>
                        </a:rPr>
                        <a:t>Prof. Dr. Ali AKGÜL</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ctr" rtl="0" fontAlgn="ctr"/>
                      <a:r>
                        <a:rPr lang="tr-TR" sz="1400" u="none" strike="noStrike">
                          <a:effectLst/>
                        </a:rPr>
                        <a:t>Üye</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l" rtl="0" fontAlgn="ctr"/>
                      <a:r>
                        <a:rPr lang="tr-TR" sz="1400" u="none" strike="noStrike">
                          <a:effectLst/>
                        </a:rPr>
                        <a:t>Matematik Anabilim Dalı Başkanı</a:t>
                      </a:r>
                      <a:endParaRPr lang="tr-TR" sz="1400" b="1" i="0" u="none" strike="noStrike">
                        <a:solidFill>
                          <a:srgbClr val="1F4E78"/>
                        </a:solidFill>
                        <a:effectLst/>
                        <a:latin typeface="Times New Roman" panose="02020603050405020304" pitchFamily="18" charset="0"/>
                      </a:endParaRPr>
                    </a:p>
                  </a:txBody>
                  <a:tcPr marL="6247" marR="6247" marT="6247" marB="0" anchor="ctr"/>
                </a:tc>
                <a:extLst>
                  <a:ext uri="{0D108BD9-81ED-4DB2-BD59-A6C34878D82A}">
                    <a16:rowId xmlns:a16="http://schemas.microsoft.com/office/drawing/2014/main" val="1968744809"/>
                  </a:ext>
                </a:extLst>
              </a:tr>
              <a:tr h="249728">
                <a:tc>
                  <a:txBody>
                    <a:bodyPr/>
                    <a:lstStyle/>
                    <a:p>
                      <a:pPr algn="l" rtl="0" fontAlgn="ctr"/>
                      <a:r>
                        <a:rPr lang="tr-TR" sz="1400" u="none" strike="noStrike" dirty="0">
                          <a:effectLst/>
                        </a:rPr>
                        <a:t>Prof. Dr. Mustafa CENGİZ  </a:t>
                      </a:r>
                      <a:endParaRPr lang="tr-TR" sz="1400" b="1" i="0" u="none" strike="noStrike" dirty="0">
                        <a:solidFill>
                          <a:srgbClr val="1F4E78"/>
                        </a:solidFill>
                        <a:effectLst/>
                        <a:latin typeface="Times New Roman" panose="02020603050405020304" pitchFamily="18" charset="0"/>
                      </a:endParaRPr>
                    </a:p>
                  </a:txBody>
                  <a:tcPr marL="6247" marR="6247" marT="6247" marB="0" anchor="ctr"/>
                </a:tc>
                <a:tc>
                  <a:txBody>
                    <a:bodyPr/>
                    <a:lstStyle/>
                    <a:p>
                      <a:pPr algn="ctr" rtl="0" fontAlgn="ctr"/>
                      <a:r>
                        <a:rPr lang="tr-TR" sz="1400" u="none" strike="noStrike">
                          <a:effectLst/>
                        </a:rPr>
                        <a:t>Üye</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l" rtl="0" fontAlgn="ctr"/>
                      <a:r>
                        <a:rPr lang="tr-TR" sz="1400" u="none" strike="noStrike">
                          <a:effectLst/>
                        </a:rPr>
                        <a:t>Matematik ve Fen Bilimleri Eğitimi Anabilim Dalı Başkanı</a:t>
                      </a:r>
                      <a:endParaRPr lang="tr-TR" sz="1400" b="1" i="0" u="none" strike="noStrike">
                        <a:solidFill>
                          <a:srgbClr val="1F4E78"/>
                        </a:solidFill>
                        <a:effectLst/>
                        <a:latin typeface="Times New Roman" panose="02020603050405020304" pitchFamily="18" charset="0"/>
                      </a:endParaRPr>
                    </a:p>
                  </a:txBody>
                  <a:tcPr marL="6247" marR="6247" marT="6247" marB="0" anchor="ctr"/>
                </a:tc>
                <a:extLst>
                  <a:ext uri="{0D108BD9-81ED-4DB2-BD59-A6C34878D82A}">
                    <a16:rowId xmlns:a16="http://schemas.microsoft.com/office/drawing/2014/main" val="2859845083"/>
                  </a:ext>
                </a:extLst>
              </a:tr>
              <a:tr h="231625">
                <a:tc>
                  <a:txBody>
                    <a:bodyPr/>
                    <a:lstStyle/>
                    <a:p>
                      <a:pPr algn="l" fontAlgn="b"/>
                      <a:r>
                        <a:rPr lang="tr-TR" sz="1400" u="none" strike="noStrike" dirty="0">
                          <a:effectLst/>
                        </a:rPr>
                        <a:t>Doç. Dr. Arzu ALTUNTAŞ</a:t>
                      </a:r>
                      <a:endParaRPr lang="tr-TR" sz="1400" b="1" i="0" u="none" strike="noStrike" dirty="0">
                        <a:solidFill>
                          <a:srgbClr val="1F4E78"/>
                        </a:solidFill>
                        <a:effectLst/>
                        <a:latin typeface="Times New Roman" panose="02020603050405020304" pitchFamily="18" charset="0"/>
                      </a:endParaRPr>
                    </a:p>
                  </a:txBody>
                  <a:tcPr marL="6247" marR="6247" marT="6247" marB="0" anchor="b"/>
                </a:tc>
                <a:tc>
                  <a:txBody>
                    <a:bodyPr/>
                    <a:lstStyle/>
                    <a:p>
                      <a:pPr algn="ctr" rtl="0" fontAlgn="ctr"/>
                      <a:r>
                        <a:rPr lang="tr-TR" sz="1400" u="none" strike="noStrike">
                          <a:effectLst/>
                        </a:rPr>
                        <a:t>Üye</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l" fontAlgn="b"/>
                      <a:r>
                        <a:rPr lang="tr-TR" sz="1400" u="none" strike="noStrike">
                          <a:effectLst/>
                        </a:rPr>
                        <a:t>Peyzaj Mimarlığı Anabilim Dalı Başkanı</a:t>
                      </a:r>
                      <a:endParaRPr lang="tr-TR" sz="1400" b="1" i="0" u="none" strike="noStrike">
                        <a:solidFill>
                          <a:srgbClr val="1F4E78"/>
                        </a:solidFill>
                        <a:effectLst/>
                        <a:latin typeface="Times New Roman" panose="02020603050405020304" pitchFamily="18" charset="0"/>
                      </a:endParaRPr>
                    </a:p>
                  </a:txBody>
                  <a:tcPr marL="6247" marR="6247" marT="6247" marB="0" anchor="b"/>
                </a:tc>
                <a:extLst>
                  <a:ext uri="{0D108BD9-81ED-4DB2-BD59-A6C34878D82A}">
                    <a16:rowId xmlns:a16="http://schemas.microsoft.com/office/drawing/2014/main" val="18644616"/>
                  </a:ext>
                </a:extLst>
              </a:tr>
              <a:tr h="231625">
                <a:tc>
                  <a:txBody>
                    <a:bodyPr/>
                    <a:lstStyle/>
                    <a:p>
                      <a:pPr algn="l" rtl="0" fontAlgn="ctr"/>
                      <a:r>
                        <a:rPr lang="tr-TR" sz="1400" u="none" strike="noStrike">
                          <a:effectLst/>
                        </a:rPr>
                        <a:t>Dr. Öğr. Üyesi Eda KOÇAK</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ctr" rtl="0" fontAlgn="ctr"/>
                      <a:r>
                        <a:rPr lang="tr-TR" sz="1400" u="none" strike="noStrike">
                          <a:effectLst/>
                        </a:rPr>
                        <a:t>Üye</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l" rtl="0" fontAlgn="ctr"/>
                      <a:r>
                        <a:rPr lang="tr-TR" sz="1400" u="none" strike="noStrike">
                          <a:effectLst/>
                        </a:rPr>
                        <a:t>Şehir ve Bölge Planlama Anabilim Dalı Başkanı</a:t>
                      </a:r>
                      <a:endParaRPr lang="tr-TR" sz="1400" b="1" i="0" u="none" strike="noStrike">
                        <a:solidFill>
                          <a:srgbClr val="1F4E78"/>
                        </a:solidFill>
                        <a:effectLst/>
                        <a:latin typeface="Times New Roman" panose="02020603050405020304" pitchFamily="18" charset="0"/>
                      </a:endParaRPr>
                    </a:p>
                  </a:txBody>
                  <a:tcPr marL="6247" marR="6247" marT="6247" marB="0" anchor="ctr"/>
                </a:tc>
                <a:extLst>
                  <a:ext uri="{0D108BD9-81ED-4DB2-BD59-A6C34878D82A}">
                    <a16:rowId xmlns:a16="http://schemas.microsoft.com/office/drawing/2014/main" val="406468011"/>
                  </a:ext>
                </a:extLst>
              </a:tr>
              <a:tr h="231625">
                <a:tc>
                  <a:txBody>
                    <a:bodyPr/>
                    <a:lstStyle/>
                    <a:p>
                      <a:pPr algn="l" rtl="0" fontAlgn="ctr"/>
                      <a:r>
                        <a:rPr lang="tr-TR" sz="1400" u="none" strike="noStrike" dirty="0">
                          <a:effectLst/>
                        </a:rPr>
                        <a:t>Prof. Dr. Behçet İNAL </a:t>
                      </a:r>
                      <a:endParaRPr lang="tr-TR" sz="1400" b="1" i="0" u="none" strike="noStrike" dirty="0">
                        <a:solidFill>
                          <a:srgbClr val="1F4E78"/>
                        </a:solidFill>
                        <a:effectLst/>
                        <a:latin typeface="Times New Roman" panose="02020603050405020304" pitchFamily="18" charset="0"/>
                      </a:endParaRPr>
                    </a:p>
                  </a:txBody>
                  <a:tcPr marL="6247" marR="6247" marT="6247" marB="0" anchor="ctr"/>
                </a:tc>
                <a:tc>
                  <a:txBody>
                    <a:bodyPr/>
                    <a:lstStyle/>
                    <a:p>
                      <a:pPr algn="ctr" rtl="0" fontAlgn="ctr"/>
                      <a:r>
                        <a:rPr lang="tr-TR" sz="1400" u="none" strike="noStrike">
                          <a:effectLst/>
                        </a:rPr>
                        <a:t>Üye</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l" rtl="0" fontAlgn="ctr"/>
                      <a:r>
                        <a:rPr lang="tr-TR" sz="1400" u="none" strike="noStrike">
                          <a:effectLst/>
                        </a:rPr>
                        <a:t>Tarımsal Biyoteknoloji Anabilim Dalı Başkanı</a:t>
                      </a:r>
                      <a:endParaRPr lang="tr-TR" sz="1400" b="1" i="0" u="none" strike="noStrike">
                        <a:solidFill>
                          <a:srgbClr val="1F4E78"/>
                        </a:solidFill>
                        <a:effectLst/>
                        <a:latin typeface="Times New Roman" panose="02020603050405020304" pitchFamily="18" charset="0"/>
                      </a:endParaRPr>
                    </a:p>
                  </a:txBody>
                  <a:tcPr marL="6247" marR="6247" marT="6247" marB="0" anchor="ctr"/>
                </a:tc>
                <a:extLst>
                  <a:ext uri="{0D108BD9-81ED-4DB2-BD59-A6C34878D82A}">
                    <a16:rowId xmlns:a16="http://schemas.microsoft.com/office/drawing/2014/main" val="2362705360"/>
                  </a:ext>
                </a:extLst>
              </a:tr>
              <a:tr h="231625">
                <a:tc>
                  <a:txBody>
                    <a:bodyPr/>
                    <a:lstStyle/>
                    <a:p>
                      <a:pPr algn="l" rtl="0" fontAlgn="ctr"/>
                      <a:r>
                        <a:rPr lang="tr-TR" sz="1400" u="none" strike="noStrike">
                          <a:effectLst/>
                        </a:rPr>
                        <a:t>Doç. Dr. Nizamettin TURAN</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ctr" rtl="0" fontAlgn="ctr"/>
                      <a:r>
                        <a:rPr lang="tr-TR" sz="1400" u="none" strike="noStrike">
                          <a:effectLst/>
                        </a:rPr>
                        <a:t>Üye</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l" rtl="0" fontAlgn="ctr"/>
                      <a:r>
                        <a:rPr lang="it-IT" sz="1400" u="none" strike="noStrike">
                          <a:effectLst/>
                        </a:rPr>
                        <a:t>Tarla Bitkileri Anabilim Dalı Başkanı</a:t>
                      </a:r>
                      <a:endParaRPr lang="it-IT" sz="1400" b="1" i="0" u="none" strike="noStrike">
                        <a:solidFill>
                          <a:srgbClr val="1F4E78"/>
                        </a:solidFill>
                        <a:effectLst/>
                        <a:latin typeface="Times New Roman" panose="02020603050405020304" pitchFamily="18" charset="0"/>
                      </a:endParaRPr>
                    </a:p>
                  </a:txBody>
                  <a:tcPr marL="6247" marR="6247" marT="6247" marB="0" anchor="ctr"/>
                </a:tc>
                <a:extLst>
                  <a:ext uri="{0D108BD9-81ED-4DB2-BD59-A6C34878D82A}">
                    <a16:rowId xmlns:a16="http://schemas.microsoft.com/office/drawing/2014/main" val="4132841879"/>
                  </a:ext>
                </a:extLst>
              </a:tr>
              <a:tr h="231625">
                <a:tc>
                  <a:txBody>
                    <a:bodyPr/>
                    <a:lstStyle/>
                    <a:p>
                      <a:pPr algn="l" rtl="0" fontAlgn="ctr"/>
                      <a:r>
                        <a:rPr lang="tr-TR" sz="1400" u="none" strike="noStrike">
                          <a:effectLst/>
                        </a:rPr>
                        <a:t>Doç. Dr. Mustafa KİBAR</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ctr" rtl="0" fontAlgn="ctr"/>
                      <a:r>
                        <a:rPr lang="tr-TR" sz="1400" u="none" strike="noStrike">
                          <a:effectLst/>
                        </a:rPr>
                        <a:t>Üye</a:t>
                      </a:r>
                      <a:endParaRPr lang="tr-TR" sz="1400" b="1" i="0" u="none" strike="noStrike">
                        <a:solidFill>
                          <a:srgbClr val="1F4E78"/>
                        </a:solidFill>
                        <a:effectLst/>
                        <a:latin typeface="Times New Roman" panose="02020603050405020304" pitchFamily="18" charset="0"/>
                      </a:endParaRPr>
                    </a:p>
                  </a:txBody>
                  <a:tcPr marL="6247" marR="6247" marT="6247" marB="0" anchor="ctr"/>
                </a:tc>
                <a:tc>
                  <a:txBody>
                    <a:bodyPr/>
                    <a:lstStyle/>
                    <a:p>
                      <a:pPr algn="l" rtl="0" fontAlgn="ctr"/>
                      <a:r>
                        <a:rPr lang="tr-TR" sz="1400" u="none" strike="noStrike" dirty="0">
                          <a:effectLst/>
                        </a:rPr>
                        <a:t>Zootekni Anabilim Dalı Başkanı</a:t>
                      </a:r>
                      <a:endParaRPr lang="tr-TR" sz="1400" b="1" i="0" u="none" strike="noStrike" dirty="0">
                        <a:solidFill>
                          <a:srgbClr val="1F4E78"/>
                        </a:solidFill>
                        <a:effectLst/>
                        <a:latin typeface="Times New Roman" panose="02020603050405020304" pitchFamily="18" charset="0"/>
                      </a:endParaRPr>
                    </a:p>
                  </a:txBody>
                  <a:tcPr marL="6247" marR="6247" marT="6247" marB="0" anchor="ctr"/>
                </a:tc>
                <a:extLst>
                  <a:ext uri="{0D108BD9-81ED-4DB2-BD59-A6C34878D82A}">
                    <a16:rowId xmlns:a16="http://schemas.microsoft.com/office/drawing/2014/main" val="711473994"/>
                  </a:ext>
                </a:extLst>
              </a:tr>
            </a:tbl>
          </a:graphicData>
        </a:graphic>
      </p:graphicFrame>
    </p:spTree>
    <p:extLst>
      <p:ext uri="{BB962C8B-B14F-4D97-AF65-F5344CB8AC3E}">
        <p14:creationId xmlns:p14="http://schemas.microsoft.com/office/powerpoint/2010/main" val="12950606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776846" y="623454"/>
            <a:ext cx="6764482" cy="461665"/>
          </a:xfrm>
          <a:prstGeom prst="rect">
            <a:avLst/>
          </a:prstGeom>
          <a:noFill/>
        </p:spPr>
        <p:txBody>
          <a:bodyPr wrap="square" rtlCol="0">
            <a:spAutoFit/>
          </a:bodyPr>
          <a:lstStyle/>
          <a:p>
            <a:r>
              <a:rPr lang="tr-TR" sz="2400" b="1" dirty="0"/>
              <a:t>EĞİTİM - ÖĞRETİM İŞLERİ (ANABİLİM DALLARIMIZ)</a:t>
            </a:r>
          </a:p>
        </p:txBody>
      </p:sp>
      <p:sp>
        <p:nvSpPr>
          <p:cNvPr id="4" name="Dikdörtgen 3"/>
          <p:cNvSpPr/>
          <p:nvPr/>
        </p:nvSpPr>
        <p:spPr>
          <a:xfrm>
            <a:off x="1040677" y="1617969"/>
            <a:ext cx="5225144" cy="4191981"/>
          </a:xfrm>
          <a:prstGeom prst="rect">
            <a:avLst/>
          </a:prstGeom>
        </p:spPr>
        <p:txBody>
          <a:bodyPr wrap="square">
            <a:spAutoFit/>
          </a:bodyPr>
          <a:lstStyle/>
          <a:p>
            <a:pPr marL="812800" indent="-812800">
              <a:lnSpc>
                <a:spcPct val="150000"/>
              </a:lnSpc>
              <a:buFontTx/>
              <a:buNone/>
              <a:defRPr/>
            </a:pPr>
            <a:r>
              <a:rPr lang="tr-TR" sz="2000" b="1" i="1" dirty="0">
                <a:solidFill>
                  <a:srgbClr val="7030A0"/>
                </a:solidFill>
                <a:latin typeface="Times New Roman" pitchFamily="18" charset="0"/>
                <a:cs typeface="Times New Roman" pitchFamily="18" charset="0"/>
              </a:rPr>
              <a:t>1. Bahçe Bitkileri ABD  </a:t>
            </a:r>
          </a:p>
          <a:p>
            <a:pPr marL="812800" indent="-812800">
              <a:lnSpc>
                <a:spcPct val="150000"/>
              </a:lnSpc>
              <a:defRPr/>
            </a:pPr>
            <a:r>
              <a:rPr lang="tr-TR" sz="2000" b="1" i="1" dirty="0">
                <a:solidFill>
                  <a:srgbClr val="7030A0"/>
                </a:solidFill>
                <a:latin typeface="Times New Roman" pitchFamily="18" charset="0"/>
                <a:cs typeface="Times New Roman" pitchFamily="18" charset="0"/>
              </a:rPr>
              <a:t>2. Bilgisayar Mühendisliği ABD</a:t>
            </a:r>
          </a:p>
          <a:p>
            <a:pPr marL="812800" indent="-812800">
              <a:lnSpc>
                <a:spcPct val="150000"/>
              </a:lnSpc>
              <a:defRPr/>
            </a:pPr>
            <a:r>
              <a:rPr lang="tr-TR" sz="2000" b="1" i="1" dirty="0">
                <a:solidFill>
                  <a:srgbClr val="7030A0"/>
                </a:solidFill>
                <a:latin typeface="Times New Roman" pitchFamily="18" charset="0"/>
                <a:cs typeface="Times New Roman" pitchFamily="18" charset="0"/>
              </a:rPr>
              <a:t>3. Bitki Koruma ABD</a:t>
            </a:r>
          </a:p>
          <a:p>
            <a:pPr marL="812800" indent="-812800">
              <a:lnSpc>
                <a:spcPct val="150000"/>
              </a:lnSpc>
              <a:buFontTx/>
              <a:buNone/>
              <a:defRPr/>
            </a:pPr>
            <a:r>
              <a:rPr lang="tr-TR" sz="2000" b="1" i="1" dirty="0">
                <a:solidFill>
                  <a:srgbClr val="7030A0"/>
                </a:solidFill>
                <a:latin typeface="Times New Roman" pitchFamily="18" charset="0"/>
                <a:cs typeface="Times New Roman" pitchFamily="18" charset="0"/>
              </a:rPr>
              <a:t>4. Biyoloji ABD</a:t>
            </a:r>
          </a:p>
          <a:p>
            <a:pPr marL="812800" indent="-812800">
              <a:lnSpc>
                <a:spcPct val="150000"/>
              </a:lnSpc>
              <a:defRPr/>
            </a:pPr>
            <a:r>
              <a:rPr lang="tr-TR" sz="2000" b="1" i="1" dirty="0">
                <a:solidFill>
                  <a:srgbClr val="7030A0"/>
                </a:solidFill>
                <a:latin typeface="Times New Roman" pitchFamily="18" charset="0"/>
                <a:cs typeface="Times New Roman" pitchFamily="18" charset="0"/>
              </a:rPr>
              <a:t>5. </a:t>
            </a:r>
            <a:r>
              <a:rPr lang="tr-TR" sz="2000" b="1" i="1" dirty="0" err="1">
                <a:solidFill>
                  <a:srgbClr val="7030A0"/>
                </a:solidFill>
                <a:latin typeface="Times New Roman" pitchFamily="18" charset="0"/>
                <a:cs typeface="Times New Roman" pitchFamily="18" charset="0"/>
              </a:rPr>
              <a:t>Biyosistem</a:t>
            </a:r>
            <a:r>
              <a:rPr lang="tr-TR" sz="2000" b="1" i="1" dirty="0">
                <a:solidFill>
                  <a:srgbClr val="7030A0"/>
                </a:solidFill>
                <a:latin typeface="Times New Roman" pitchFamily="18" charset="0"/>
                <a:cs typeface="Times New Roman" pitchFamily="18" charset="0"/>
              </a:rPr>
              <a:t> Mühendisliği ABD</a:t>
            </a:r>
          </a:p>
          <a:p>
            <a:pPr marL="812800" indent="-812800">
              <a:lnSpc>
                <a:spcPct val="150000"/>
              </a:lnSpc>
              <a:buFontTx/>
              <a:buNone/>
              <a:defRPr/>
            </a:pPr>
            <a:r>
              <a:rPr lang="tr-TR" sz="2000" b="1" i="1" dirty="0">
                <a:solidFill>
                  <a:srgbClr val="7030A0"/>
                </a:solidFill>
                <a:latin typeface="Times New Roman" pitchFamily="18" charset="0"/>
                <a:cs typeface="Times New Roman" pitchFamily="18" charset="0"/>
              </a:rPr>
              <a:t>6. Elektrik-Elektronik Mühendisliği ABD</a:t>
            </a:r>
          </a:p>
          <a:p>
            <a:pPr marL="812800" indent="-812800">
              <a:lnSpc>
                <a:spcPct val="150000"/>
              </a:lnSpc>
              <a:buFontTx/>
              <a:buNone/>
              <a:defRPr/>
            </a:pPr>
            <a:r>
              <a:rPr lang="tr-TR" sz="2000" b="1" i="1" dirty="0">
                <a:solidFill>
                  <a:srgbClr val="7030A0"/>
                </a:solidFill>
                <a:latin typeface="Times New Roman" pitchFamily="18" charset="0"/>
                <a:cs typeface="Times New Roman" pitchFamily="18" charset="0"/>
              </a:rPr>
              <a:t>7. Fizik ABD</a:t>
            </a:r>
          </a:p>
          <a:p>
            <a:pPr marL="812800" indent="-812800">
              <a:lnSpc>
                <a:spcPct val="150000"/>
              </a:lnSpc>
              <a:buFontTx/>
              <a:buNone/>
              <a:defRPr/>
            </a:pPr>
            <a:r>
              <a:rPr lang="tr-TR" sz="2000" b="1" i="1" dirty="0">
                <a:solidFill>
                  <a:srgbClr val="7030A0"/>
                </a:solidFill>
                <a:latin typeface="Times New Roman" pitchFamily="18" charset="0"/>
                <a:cs typeface="Times New Roman" pitchFamily="18" charset="0"/>
              </a:rPr>
              <a:t>8. Gıda Mühendisliği ABD </a:t>
            </a:r>
          </a:p>
          <a:p>
            <a:pPr marL="812800" indent="-812800">
              <a:lnSpc>
                <a:spcPct val="150000"/>
              </a:lnSpc>
              <a:buFontTx/>
              <a:buNone/>
              <a:defRPr/>
            </a:pPr>
            <a:r>
              <a:rPr lang="tr-TR" sz="2000" b="1" i="1" dirty="0">
                <a:solidFill>
                  <a:srgbClr val="7030A0"/>
                </a:solidFill>
                <a:latin typeface="Times New Roman" pitchFamily="18" charset="0"/>
                <a:cs typeface="Times New Roman" pitchFamily="18" charset="0"/>
              </a:rPr>
              <a:t>9. Kimya ABD</a:t>
            </a:r>
          </a:p>
        </p:txBody>
      </p:sp>
      <p:sp>
        <p:nvSpPr>
          <p:cNvPr id="5" name="Dikdörtgen 4"/>
          <p:cNvSpPr/>
          <p:nvPr/>
        </p:nvSpPr>
        <p:spPr>
          <a:xfrm>
            <a:off x="7093130" y="1617969"/>
            <a:ext cx="5886995" cy="4555093"/>
          </a:xfrm>
          <a:prstGeom prst="rect">
            <a:avLst/>
          </a:prstGeom>
        </p:spPr>
        <p:txBody>
          <a:bodyPr wrap="square">
            <a:spAutoFit/>
          </a:bodyPr>
          <a:lstStyle/>
          <a:p>
            <a:pPr marL="812800" indent="-812800">
              <a:lnSpc>
                <a:spcPct val="150000"/>
              </a:lnSpc>
              <a:buFontTx/>
              <a:buNone/>
              <a:defRPr/>
            </a:pPr>
            <a:r>
              <a:rPr lang="tr-TR" sz="2000" b="1" i="1" dirty="0">
                <a:solidFill>
                  <a:srgbClr val="7030A0"/>
                </a:solidFill>
                <a:latin typeface="Times New Roman" pitchFamily="18" charset="0"/>
                <a:cs typeface="Times New Roman" pitchFamily="18" charset="0"/>
              </a:rPr>
              <a:t>10. Kimya Mühendisliği ABD</a:t>
            </a:r>
          </a:p>
          <a:p>
            <a:pPr marL="812800" indent="-812800">
              <a:lnSpc>
                <a:spcPct val="150000"/>
              </a:lnSpc>
              <a:defRPr/>
            </a:pPr>
            <a:r>
              <a:rPr lang="tr-TR" sz="2000" b="1" i="1" dirty="0">
                <a:solidFill>
                  <a:srgbClr val="7030A0"/>
                </a:solidFill>
                <a:latin typeface="Times New Roman" pitchFamily="18" charset="0"/>
                <a:cs typeface="Times New Roman" pitchFamily="18" charset="0"/>
              </a:rPr>
              <a:t>11. Makine Mühendisliği ABD</a:t>
            </a:r>
          </a:p>
          <a:p>
            <a:pPr marL="812800" indent="-812800">
              <a:lnSpc>
                <a:spcPct val="150000"/>
              </a:lnSpc>
              <a:buFontTx/>
              <a:buNone/>
              <a:defRPr/>
            </a:pPr>
            <a:r>
              <a:rPr lang="tr-TR" sz="2000" b="1" i="1" dirty="0">
                <a:solidFill>
                  <a:srgbClr val="7030A0"/>
                </a:solidFill>
                <a:latin typeface="Times New Roman" pitchFamily="18" charset="0"/>
                <a:cs typeface="Times New Roman" pitchFamily="18" charset="0"/>
              </a:rPr>
              <a:t>12. Matematik ABD</a:t>
            </a:r>
          </a:p>
          <a:p>
            <a:pPr marL="812800" indent="-812800">
              <a:lnSpc>
                <a:spcPct val="150000"/>
              </a:lnSpc>
              <a:defRPr/>
            </a:pPr>
            <a:r>
              <a:rPr lang="tr-TR" sz="2000" b="1" i="1" dirty="0">
                <a:solidFill>
                  <a:srgbClr val="7030A0"/>
                </a:solidFill>
                <a:latin typeface="Times New Roman" pitchFamily="18" charset="0"/>
                <a:cs typeface="Times New Roman" pitchFamily="18" charset="0"/>
              </a:rPr>
              <a:t>13. Matematik ve Fen Bilimleri Eğitimi ABD</a:t>
            </a:r>
          </a:p>
          <a:p>
            <a:pPr marL="812800" indent="-812800">
              <a:lnSpc>
                <a:spcPct val="150000"/>
              </a:lnSpc>
              <a:defRPr/>
            </a:pPr>
            <a:r>
              <a:rPr lang="tr-TR" sz="2000" b="1" i="1" dirty="0">
                <a:solidFill>
                  <a:srgbClr val="7030A0"/>
                </a:solidFill>
                <a:latin typeface="Times New Roman" pitchFamily="18" charset="0"/>
                <a:cs typeface="Times New Roman" pitchFamily="18" charset="0"/>
              </a:rPr>
              <a:t>14. Peyzaj Mimarlığı ABD</a:t>
            </a:r>
          </a:p>
          <a:p>
            <a:pPr marL="812800" indent="-812800">
              <a:lnSpc>
                <a:spcPct val="150000"/>
              </a:lnSpc>
              <a:defRPr/>
            </a:pPr>
            <a:r>
              <a:rPr lang="tr-TR" sz="2000" b="1" i="1" dirty="0">
                <a:solidFill>
                  <a:srgbClr val="7030A0"/>
                </a:solidFill>
                <a:latin typeface="Times New Roman" pitchFamily="18" charset="0"/>
                <a:cs typeface="Times New Roman" pitchFamily="18" charset="0"/>
              </a:rPr>
              <a:t>15. Şehir ve Bölge Planlama ABD</a:t>
            </a:r>
          </a:p>
          <a:p>
            <a:pPr marL="812800" indent="-812800">
              <a:lnSpc>
                <a:spcPct val="150000"/>
              </a:lnSpc>
              <a:buFontTx/>
              <a:buNone/>
              <a:defRPr/>
            </a:pPr>
            <a:r>
              <a:rPr lang="tr-TR" sz="2000" b="1" i="1" dirty="0">
                <a:solidFill>
                  <a:srgbClr val="7030A0"/>
                </a:solidFill>
                <a:latin typeface="Times New Roman" pitchFamily="18" charset="0"/>
                <a:cs typeface="Times New Roman" pitchFamily="18" charset="0"/>
              </a:rPr>
              <a:t>16. Tarla Bitkileri ABD</a:t>
            </a:r>
          </a:p>
          <a:p>
            <a:pPr marL="812800" indent="-812800">
              <a:lnSpc>
                <a:spcPct val="150000"/>
              </a:lnSpc>
              <a:defRPr/>
            </a:pPr>
            <a:r>
              <a:rPr lang="tr-TR" sz="2000" b="1" i="1" dirty="0">
                <a:solidFill>
                  <a:srgbClr val="7030A0"/>
                </a:solidFill>
                <a:latin typeface="Times New Roman" pitchFamily="18" charset="0"/>
                <a:cs typeface="Times New Roman" pitchFamily="18" charset="0"/>
              </a:rPr>
              <a:t>17. Tarımsal </a:t>
            </a:r>
            <a:r>
              <a:rPr lang="tr-TR" sz="2000" b="1" i="1" dirty="0" err="1">
                <a:solidFill>
                  <a:srgbClr val="7030A0"/>
                </a:solidFill>
                <a:latin typeface="Times New Roman" pitchFamily="18" charset="0"/>
                <a:cs typeface="Times New Roman" pitchFamily="18" charset="0"/>
              </a:rPr>
              <a:t>Biyoteknoloji</a:t>
            </a:r>
            <a:r>
              <a:rPr lang="tr-TR" sz="2000" b="1" i="1" dirty="0">
                <a:solidFill>
                  <a:srgbClr val="7030A0"/>
                </a:solidFill>
                <a:latin typeface="Times New Roman" pitchFamily="18" charset="0"/>
                <a:cs typeface="Times New Roman" pitchFamily="18" charset="0"/>
              </a:rPr>
              <a:t> ABD</a:t>
            </a:r>
          </a:p>
          <a:p>
            <a:pPr marL="812800" indent="-812800">
              <a:lnSpc>
                <a:spcPct val="150000"/>
              </a:lnSpc>
              <a:defRPr/>
            </a:pPr>
            <a:r>
              <a:rPr lang="tr-TR" sz="2000" b="1" i="1" dirty="0">
                <a:solidFill>
                  <a:srgbClr val="7030A0"/>
                </a:solidFill>
                <a:latin typeface="Times New Roman" pitchFamily="18" charset="0"/>
                <a:cs typeface="Times New Roman" pitchFamily="18" charset="0"/>
              </a:rPr>
              <a:t>18. Zootekni ABD</a:t>
            </a:r>
          </a:p>
          <a:p>
            <a:pPr marL="812800" indent="-812800">
              <a:defRPr/>
            </a:pPr>
            <a:endParaRPr lang="tr-TR" sz="2000" b="1" i="1" dirty="0">
              <a:solidFill>
                <a:srgbClr val="7030A0"/>
              </a:solidFill>
              <a:latin typeface="Times New Roman" pitchFamily="18" charset="0"/>
              <a:cs typeface="Times New Roman" pitchFamily="18" charset="0"/>
            </a:endParaRPr>
          </a:p>
        </p:txBody>
      </p:sp>
      <p:sp>
        <p:nvSpPr>
          <p:cNvPr id="3" name="Dikdörtgen 2"/>
          <p:cNvSpPr/>
          <p:nvPr/>
        </p:nvSpPr>
        <p:spPr>
          <a:xfrm>
            <a:off x="4361534" y="1156304"/>
            <a:ext cx="2023311" cy="461665"/>
          </a:xfrm>
          <a:prstGeom prst="rect">
            <a:avLst/>
          </a:prstGeom>
        </p:spPr>
        <p:txBody>
          <a:bodyPr wrap="none">
            <a:spAutoFit/>
          </a:bodyPr>
          <a:lstStyle/>
          <a:p>
            <a:pPr marL="812800" lvl="0" indent="-812800" algn="ctr">
              <a:defRPr/>
            </a:pPr>
            <a:r>
              <a:rPr lang="tr-TR" sz="2400" b="1" i="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Yüksek Lisans</a:t>
            </a:r>
          </a:p>
        </p:txBody>
      </p:sp>
    </p:spTree>
    <p:extLst>
      <p:ext uri="{BB962C8B-B14F-4D97-AF65-F5344CB8AC3E}">
        <p14:creationId xmlns:p14="http://schemas.microsoft.com/office/powerpoint/2010/main" val="2746026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txBox="1">
            <a:spLocks noGrp="1"/>
          </p:cNvSpPr>
          <p:nvPr>
            <p:ph type="title"/>
          </p:nvPr>
        </p:nvSpPr>
        <p:spPr>
          <a:xfrm>
            <a:off x="1820092" y="650077"/>
            <a:ext cx="8732520" cy="424732"/>
          </a:xfrm>
          <a:prstGeom prst="rect">
            <a:avLst/>
          </a:prstGeom>
          <a:noFill/>
        </p:spPr>
        <p:txBody>
          <a:bodyPr wrap="square" rtlCol="0">
            <a:spAutoFit/>
          </a:bodyPr>
          <a:lstStyle/>
          <a:p>
            <a:r>
              <a:rPr lang="tr-TR" sz="2400" b="1" dirty="0"/>
              <a:t>EĞİTİM - ÖĞRETİM İŞLERİ (ANABİLİM DALLARIMIZ)</a:t>
            </a:r>
          </a:p>
        </p:txBody>
      </p:sp>
      <p:sp>
        <p:nvSpPr>
          <p:cNvPr id="5" name="İçerik Yer Tutucusu 4"/>
          <p:cNvSpPr>
            <a:spLocks noGrp="1"/>
          </p:cNvSpPr>
          <p:nvPr>
            <p:ph idx="1"/>
          </p:nvPr>
        </p:nvSpPr>
        <p:spPr>
          <a:xfrm>
            <a:off x="1968136" y="1320528"/>
            <a:ext cx="7438209" cy="3908762"/>
          </a:xfrm>
          <a:prstGeom prst="rect">
            <a:avLst/>
          </a:prstGeom>
        </p:spPr>
        <p:txBody>
          <a:bodyPr wrap="square">
            <a:spAutoFit/>
          </a:bodyPr>
          <a:lstStyle/>
          <a:p>
            <a:pPr>
              <a:buFontTx/>
              <a:buNone/>
              <a:defRPr/>
            </a:pPr>
            <a:r>
              <a:rPr lang="tr-TR" sz="2000" i="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Doktora</a:t>
            </a:r>
          </a:p>
          <a:p>
            <a:pPr marL="514350" indent="-514350">
              <a:lnSpc>
                <a:spcPct val="150000"/>
              </a:lnSpc>
              <a:buFontTx/>
              <a:buNone/>
              <a:defRPr/>
            </a:pPr>
            <a:r>
              <a:rPr lang="tr-TR" sz="2000" b="1" i="1" dirty="0">
                <a:solidFill>
                  <a:srgbClr val="7030A0"/>
                </a:solidFill>
                <a:latin typeface="Times New Roman" pitchFamily="18" charset="0"/>
                <a:cs typeface="Times New Roman" pitchFamily="18" charset="0"/>
              </a:rPr>
              <a:t>1.Elektrik Elektronik Mühendisliği ABD </a:t>
            </a:r>
          </a:p>
          <a:p>
            <a:pPr marL="514350" indent="-514350">
              <a:lnSpc>
                <a:spcPct val="150000"/>
              </a:lnSpc>
              <a:buFontTx/>
              <a:buNone/>
              <a:defRPr/>
            </a:pPr>
            <a:r>
              <a:rPr lang="tr-TR" sz="2000" b="1" i="1" dirty="0">
                <a:solidFill>
                  <a:srgbClr val="7030A0"/>
                </a:solidFill>
                <a:latin typeface="Times New Roman" pitchFamily="18" charset="0"/>
                <a:cs typeface="Times New Roman" pitchFamily="18" charset="0"/>
              </a:rPr>
              <a:t>2.Tarla Bitkileri ABD</a:t>
            </a:r>
          </a:p>
          <a:p>
            <a:pPr marL="514350" indent="-514350">
              <a:lnSpc>
                <a:spcPct val="150000"/>
              </a:lnSpc>
              <a:buFontTx/>
              <a:buNone/>
              <a:defRPr/>
            </a:pPr>
            <a:r>
              <a:rPr lang="tr-TR" sz="2000" b="1" i="1" dirty="0">
                <a:solidFill>
                  <a:srgbClr val="7030A0"/>
                </a:solidFill>
                <a:latin typeface="Times New Roman" pitchFamily="18" charset="0"/>
                <a:cs typeface="Times New Roman" pitchFamily="18" charset="0"/>
              </a:rPr>
              <a:t>3. Kimya Mühendisliği ABD </a:t>
            </a:r>
          </a:p>
          <a:p>
            <a:pPr marL="514350" indent="-514350">
              <a:lnSpc>
                <a:spcPct val="150000"/>
              </a:lnSpc>
              <a:buFontTx/>
              <a:buNone/>
              <a:defRPr/>
            </a:pPr>
            <a:r>
              <a:rPr lang="tr-TR" sz="2000" b="1" i="1" dirty="0">
                <a:solidFill>
                  <a:srgbClr val="7030A0"/>
                </a:solidFill>
                <a:latin typeface="Times New Roman" pitchFamily="18" charset="0"/>
                <a:cs typeface="Times New Roman" pitchFamily="18" charset="0"/>
              </a:rPr>
              <a:t>4. Kimya ABD</a:t>
            </a:r>
          </a:p>
          <a:p>
            <a:pPr marL="514350" indent="-514350">
              <a:lnSpc>
                <a:spcPct val="150000"/>
              </a:lnSpc>
              <a:buFontTx/>
              <a:buNone/>
              <a:defRPr/>
            </a:pPr>
            <a:r>
              <a:rPr lang="tr-TR" sz="2000" b="1" i="1" dirty="0">
                <a:solidFill>
                  <a:srgbClr val="7030A0"/>
                </a:solidFill>
                <a:latin typeface="Times New Roman" pitchFamily="18" charset="0"/>
                <a:cs typeface="Times New Roman" pitchFamily="18" charset="0"/>
              </a:rPr>
              <a:t>5. Matematik ABD</a:t>
            </a:r>
          </a:p>
          <a:p>
            <a:pPr marL="514350" indent="-514350">
              <a:lnSpc>
                <a:spcPct val="150000"/>
              </a:lnSpc>
              <a:buFontTx/>
              <a:buNone/>
              <a:defRPr/>
            </a:pPr>
            <a:r>
              <a:rPr lang="tr-TR" sz="2000" b="1" i="1" dirty="0">
                <a:solidFill>
                  <a:srgbClr val="7030A0"/>
                </a:solidFill>
                <a:latin typeface="Times New Roman" pitchFamily="18" charset="0"/>
                <a:cs typeface="Times New Roman" pitchFamily="18" charset="0"/>
              </a:rPr>
              <a:t>6. Bahçe Bitkileri ABD</a:t>
            </a:r>
          </a:p>
        </p:txBody>
      </p:sp>
    </p:spTree>
    <p:extLst>
      <p:ext uri="{BB962C8B-B14F-4D97-AF65-F5344CB8AC3E}">
        <p14:creationId xmlns:p14="http://schemas.microsoft.com/office/powerpoint/2010/main" val="2781946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333651" y="0"/>
            <a:ext cx="6764482" cy="400110"/>
          </a:xfrm>
          <a:prstGeom prst="rect">
            <a:avLst/>
          </a:prstGeom>
          <a:noFill/>
        </p:spPr>
        <p:txBody>
          <a:bodyPr wrap="square" rtlCol="0">
            <a:spAutoFit/>
          </a:bodyPr>
          <a:lstStyle/>
          <a:p>
            <a:pPr algn="ctr"/>
            <a:r>
              <a:rPr lang="tr-TR" sz="2000" b="1" dirty="0"/>
              <a:t>YILLAR İTİBARİYLE MEZUN ÖĞRENCİ DURUMU</a:t>
            </a:r>
          </a:p>
        </p:txBody>
      </p:sp>
      <p:graphicFrame>
        <p:nvGraphicFramePr>
          <p:cNvPr id="4" name="Tablo 3"/>
          <p:cNvGraphicFramePr>
            <a:graphicFrameLocks noGrp="1"/>
          </p:cNvGraphicFramePr>
          <p:nvPr>
            <p:extLst>
              <p:ext uri="{D42A27DB-BD31-4B8C-83A1-F6EECF244321}">
                <p14:modId xmlns:p14="http://schemas.microsoft.com/office/powerpoint/2010/main" val="1755244520"/>
              </p:ext>
            </p:extLst>
          </p:nvPr>
        </p:nvGraphicFramePr>
        <p:xfrm>
          <a:off x="696686" y="400110"/>
          <a:ext cx="10694126" cy="6370925"/>
        </p:xfrm>
        <a:graphic>
          <a:graphicData uri="http://schemas.openxmlformats.org/drawingml/2006/table">
            <a:tbl>
              <a:tblPr firstRow="1" bandRow="1">
                <a:tableStyleId>{5C22544A-7EE6-4342-B048-85BDC9FD1C3A}</a:tableStyleId>
              </a:tblPr>
              <a:tblGrid>
                <a:gridCol w="4984544">
                  <a:extLst>
                    <a:ext uri="{9D8B030D-6E8A-4147-A177-3AD203B41FA5}">
                      <a16:colId xmlns:a16="http://schemas.microsoft.com/office/drawing/2014/main" val="3337348258"/>
                    </a:ext>
                  </a:extLst>
                </a:gridCol>
                <a:gridCol w="1453733">
                  <a:extLst>
                    <a:ext uri="{9D8B030D-6E8A-4147-A177-3AD203B41FA5}">
                      <a16:colId xmlns:a16="http://schemas.microsoft.com/office/drawing/2014/main" val="3510224624"/>
                    </a:ext>
                  </a:extLst>
                </a:gridCol>
                <a:gridCol w="863423">
                  <a:extLst>
                    <a:ext uri="{9D8B030D-6E8A-4147-A177-3AD203B41FA5}">
                      <a16:colId xmlns:a16="http://schemas.microsoft.com/office/drawing/2014/main" val="1585438082"/>
                    </a:ext>
                  </a:extLst>
                </a:gridCol>
                <a:gridCol w="828355">
                  <a:extLst>
                    <a:ext uri="{9D8B030D-6E8A-4147-A177-3AD203B41FA5}">
                      <a16:colId xmlns:a16="http://schemas.microsoft.com/office/drawing/2014/main" val="3806514057"/>
                    </a:ext>
                  </a:extLst>
                </a:gridCol>
                <a:gridCol w="919135">
                  <a:extLst>
                    <a:ext uri="{9D8B030D-6E8A-4147-A177-3AD203B41FA5}">
                      <a16:colId xmlns:a16="http://schemas.microsoft.com/office/drawing/2014/main" val="1435202644"/>
                    </a:ext>
                  </a:extLst>
                </a:gridCol>
                <a:gridCol w="1644936">
                  <a:extLst>
                    <a:ext uri="{9D8B030D-6E8A-4147-A177-3AD203B41FA5}">
                      <a16:colId xmlns:a16="http://schemas.microsoft.com/office/drawing/2014/main" val="2910356776"/>
                    </a:ext>
                  </a:extLst>
                </a:gridCol>
              </a:tblGrid>
              <a:tr h="235569">
                <a:tc>
                  <a:txBody>
                    <a:bodyPr/>
                    <a:lstStyle/>
                    <a:p>
                      <a:pPr>
                        <a:lnSpc>
                          <a:spcPct val="107000"/>
                        </a:lnSpc>
                        <a:spcAft>
                          <a:spcPts val="800"/>
                        </a:spcAft>
                      </a:pPr>
                      <a:r>
                        <a:rPr lang="tr-TR" sz="1000" dirty="0">
                          <a:effectLst/>
                          <a:latin typeface="Times New Roman" panose="02020603050405020304" pitchFamily="18" charset="0"/>
                          <a:cs typeface="Times New Roman" panose="02020603050405020304" pitchFamily="18" charset="0"/>
                        </a:rPr>
                        <a:t>PROGRAM</a:t>
                      </a:r>
                      <a:endParaRPr lang="tr-TR"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nSpc>
                          <a:spcPct val="107000"/>
                        </a:lnSpc>
                        <a:spcAft>
                          <a:spcPts val="800"/>
                        </a:spcAft>
                      </a:pPr>
                      <a:r>
                        <a:rPr lang="tr-TR" sz="1000" dirty="0">
                          <a:effectLst/>
                          <a:latin typeface="Times New Roman" panose="02020603050405020304" pitchFamily="18" charset="0"/>
                          <a:cs typeface="Times New Roman" panose="02020603050405020304" pitchFamily="18" charset="0"/>
                        </a:rPr>
                        <a:t>ÖNCEKİ YILLAR</a:t>
                      </a:r>
                      <a:endParaRPr lang="tr-TR"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nSpc>
                          <a:spcPct val="107000"/>
                        </a:lnSpc>
                        <a:spcAft>
                          <a:spcPts val="800"/>
                        </a:spcAft>
                      </a:pPr>
                      <a:r>
                        <a:rPr lang="tr-TR" sz="1000" dirty="0">
                          <a:effectLst/>
                          <a:latin typeface="Times New Roman" panose="02020603050405020304" pitchFamily="18" charset="0"/>
                          <a:cs typeface="Times New Roman" panose="02020603050405020304" pitchFamily="18" charset="0"/>
                        </a:rPr>
                        <a:t>2023</a:t>
                      </a:r>
                      <a:endParaRPr lang="tr-TR"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nSpc>
                          <a:spcPct val="107000"/>
                        </a:lnSpc>
                        <a:spcAft>
                          <a:spcPts val="800"/>
                        </a:spcAft>
                      </a:pPr>
                      <a:r>
                        <a:rPr lang="tr-TR" sz="1000" dirty="0">
                          <a:effectLst/>
                          <a:latin typeface="Times New Roman" panose="02020603050405020304" pitchFamily="18" charset="0"/>
                          <a:cs typeface="Times New Roman" panose="02020603050405020304" pitchFamily="18" charset="0"/>
                        </a:rPr>
                        <a:t>2024</a:t>
                      </a:r>
                      <a:endParaRPr lang="tr-TR"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nSpc>
                          <a:spcPct val="107000"/>
                        </a:lnSpc>
                        <a:spcAft>
                          <a:spcPts val="800"/>
                        </a:spcAft>
                      </a:pPr>
                      <a:r>
                        <a:rPr lang="tr-TR" sz="1000" dirty="0">
                          <a:effectLst/>
                          <a:latin typeface="Times New Roman" panose="02020603050405020304" pitchFamily="18" charset="0"/>
                          <a:cs typeface="Times New Roman" panose="02020603050405020304" pitchFamily="18" charset="0"/>
                        </a:rPr>
                        <a:t>2025</a:t>
                      </a:r>
                      <a:endParaRPr lang="tr-TR"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nSpc>
                          <a:spcPct val="107000"/>
                        </a:lnSpc>
                        <a:spcAft>
                          <a:spcPts val="800"/>
                        </a:spcAft>
                      </a:pPr>
                      <a:r>
                        <a:rPr lang="tr-TR" sz="1000" dirty="0">
                          <a:effectLst/>
                          <a:latin typeface="Times New Roman" panose="02020603050405020304" pitchFamily="18" charset="0"/>
                          <a:cs typeface="Times New Roman" panose="02020603050405020304" pitchFamily="18" charset="0"/>
                        </a:rPr>
                        <a:t>TOPLAM</a:t>
                      </a:r>
                      <a:endParaRPr lang="tr-TR" sz="1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extLst>
                  <a:ext uri="{0D108BD9-81ED-4DB2-BD59-A6C34878D82A}">
                    <a16:rowId xmlns:a16="http://schemas.microsoft.com/office/drawing/2014/main" val="1517008664"/>
                  </a:ext>
                </a:extLst>
              </a:tr>
              <a:tr h="211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Bahçe Bitkileri ABD (Ortak)</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41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5</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marL="0" algn="ctr" defTabSz="914400" rtl="0" eaLnBrk="1" latinLnBrk="0" hangingPunct="1">
                        <a:lnSpc>
                          <a:spcPct val="107000"/>
                        </a:lnSpc>
                        <a:spcAft>
                          <a:spcPts val="800"/>
                        </a:spcAft>
                      </a:pPr>
                      <a:endParaRPr lang="tr-TR" sz="1100" kern="1200" dirty="0">
                        <a:solidFill>
                          <a:schemeClr val="dk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rowSpan="3">
                  <a:txBody>
                    <a:bodyPr/>
                    <a:lstStyle/>
                    <a:p>
                      <a:pPr algn="ctr">
                        <a:lnSpc>
                          <a:spcPct val="107000"/>
                        </a:lnSpc>
                        <a:spcAft>
                          <a:spcPts val="800"/>
                        </a:spcAft>
                      </a:pPr>
                      <a:br>
                        <a:rPr lang="tr-TR" sz="1100" dirty="0">
                          <a:effectLst/>
                          <a:latin typeface="Times New Roman" panose="02020603050405020304" pitchFamily="18" charset="0"/>
                          <a:cs typeface="Times New Roman" panose="02020603050405020304" pitchFamily="18" charset="0"/>
                        </a:rPr>
                      </a:br>
                      <a:br>
                        <a:rPr lang="tr-TR" sz="1100" dirty="0">
                          <a:effectLst/>
                          <a:latin typeface="Times New Roman" panose="02020603050405020304" pitchFamily="18" charset="0"/>
                          <a:cs typeface="Times New Roman" panose="02020603050405020304" pitchFamily="18" charset="0"/>
                        </a:rPr>
                      </a:br>
                      <a:r>
                        <a:rPr lang="tr-TR" sz="1100" dirty="0">
                          <a:effectLst/>
                          <a:latin typeface="Times New Roman" panose="02020603050405020304" pitchFamily="18" charset="0"/>
                          <a:cs typeface="Times New Roman" panose="02020603050405020304" pitchFamily="18" charset="0"/>
                        </a:rPr>
                        <a:t>65</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extLst>
                  <a:ext uri="{0D108BD9-81ED-4DB2-BD59-A6C34878D82A}">
                    <a16:rowId xmlns:a16="http://schemas.microsoft.com/office/drawing/2014/main" val="2792688761"/>
                  </a:ext>
                </a:extLst>
              </a:tr>
              <a:tr h="211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Bahçe Bitkileri ABD </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9</a:t>
                      </a:r>
                    </a:p>
                  </a:txBody>
                  <a:tcPr marL="33240" marR="33240" marT="16816" marB="16816"/>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Calibri" panose="020F0502020204030204" pitchFamily="34" charset="0"/>
                          <a:cs typeface="Times New Roman" panose="02020603050405020304" pitchFamily="18" charset="0"/>
                        </a:rPr>
                        <a:t>10</a:t>
                      </a:r>
                    </a:p>
                  </a:txBody>
                  <a:tcPr marL="33240" marR="33240" marT="16816" marB="16816"/>
                </a:tc>
                <a:tc vMerge="1">
                  <a:txBody>
                    <a:bodyPr/>
                    <a:lstStyle/>
                    <a:p>
                      <a:pPr algn="ctr">
                        <a:lnSpc>
                          <a:spcPct val="107000"/>
                        </a:lnSpc>
                        <a:spcAft>
                          <a:spcPts val="800"/>
                        </a:spcAft>
                      </a:pPr>
                      <a:endParaRPr lang="tr-TR" sz="700" dirty="0">
                        <a:effectLst/>
                        <a:latin typeface="Calibri" panose="020F0502020204030204" pitchFamily="34" charset="0"/>
                        <a:ea typeface="Calibri" panose="020F0502020204030204" pitchFamily="34" charset="0"/>
                        <a:cs typeface="Times New Roman" panose="02020603050405020304" pitchFamily="18" charset="0"/>
                      </a:endParaRPr>
                    </a:p>
                  </a:txBody>
                  <a:tcPr marL="33240" marR="33240" marT="16816" marB="16816"/>
                </a:tc>
                <a:extLst>
                  <a:ext uri="{0D108BD9-81ED-4DB2-BD59-A6C34878D82A}">
                    <a16:rowId xmlns:a16="http://schemas.microsoft.com/office/drawing/2014/main" val="37099563"/>
                  </a:ext>
                </a:extLst>
              </a:tr>
              <a:tr h="211564">
                <a:tc>
                  <a:txBody>
                    <a:bodyPr/>
                    <a:lstStyle/>
                    <a:p>
                      <a:pPr marL="0" marR="0" indent="0" algn="l" defTabSz="914400" rtl="0" eaLnBrk="1" fontAlgn="auto" latinLnBrk="0" hangingPunct="1">
                        <a:lnSpc>
                          <a:spcPct val="107000"/>
                        </a:lnSpc>
                        <a:spcBef>
                          <a:spcPts val="0"/>
                        </a:spcBef>
                        <a:spcAft>
                          <a:spcPts val="800"/>
                        </a:spcAft>
                        <a:buClrTx/>
                        <a:buSzTx/>
                        <a:buFontTx/>
                        <a:buNone/>
                        <a:tabLst/>
                        <a:defRPr/>
                      </a:pPr>
                      <a:r>
                        <a:rPr lang="tr-TR" sz="1100" dirty="0">
                          <a:effectLst/>
                          <a:latin typeface="Times New Roman" panose="02020603050405020304" pitchFamily="18" charset="0"/>
                          <a:cs typeface="Times New Roman" panose="02020603050405020304" pitchFamily="18" charset="0"/>
                        </a:rPr>
                        <a:t>Bahçe Bitkileri ABD (Doktora)</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a:t>
                      </a:r>
                    </a:p>
                  </a:txBody>
                  <a:tcPr marL="33240" marR="33240" marT="16816" marB="16816"/>
                </a:tc>
                <a:tc>
                  <a:txBody>
                    <a:bodyPr/>
                    <a:lstStyle/>
                    <a:p>
                      <a:pPr marL="0" algn="ctr" defTabSz="914400" rtl="0" eaLnBrk="1" latinLnBrk="0" hangingPunct="1">
                        <a:lnSpc>
                          <a:spcPct val="107000"/>
                        </a:lnSpc>
                        <a:spcAft>
                          <a:spcPts val="800"/>
                        </a:spcAft>
                      </a:pPr>
                      <a:endParaRPr lang="tr-TR" sz="1100" kern="1200" dirty="0">
                        <a:solidFill>
                          <a:schemeClr val="dk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vMerge="1">
                  <a:txBody>
                    <a:bodyPr/>
                    <a:lstStyle/>
                    <a:p>
                      <a:pPr algn="ctr">
                        <a:lnSpc>
                          <a:spcPct val="107000"/>
                        </a:lnSpc>
                        <a:spcAft>
                          <a:spcPts val="800"/>
                        </a:spcAft>
                      </a:pPr>
                      <a:endParaRPr lang="tr-TR" sz="700" dirty="0">
                        <a:effectLst/>
                        <a:latin typeface="Calibri" panose="020F0502020204030204" pitchFamily="34" charset="0"/>
                        <a:ea typeface="Calibri" panose="020F0502020204030204" pitchFamily="34" charset="0"/>
                        <a:cs typeface="Times New Roman" panose="02020603050405020304" pitchFamily="18" charset="0"/>
                      </a:endParaRPr>
                    </a:p>
                  </a:txBody>
                  <a:tcPr marL="33240" marR="33240" marT="16816" marB="16816"/>
                </a:tc>
                <a:extLst>
                  <a:ext uri="{0D108BD9-81ED-4DB2-BD59-A6C34878D82A}">
                    <a16:rowId xmlns:a16="http://schemas.microsoft.com/office/drawing/2014/main" val="2171752949"/>
                  </a:ext>
                </a:extLst>
              </a:tr>
              <a:tr h="211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Biyoloji ABD (Ortak)</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13</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nSpc>
                          <a:spcPct val="107000"/>
                        </a:lnSpc>
                      </a:pPr>
                      <a:endParaRPr lang="tr-TR" sz="1100" dirty="0">
                        <a:effectLst/>
                        <a:latin typeface="Times New Roman" panose="02020603050405020304" pitchFamily="18" charset="0"/>
                        <a:cs typeface="Times New Roman" panose="02020603050405020304" pitchFamily="18" charset="0"/>
                      </a:endParaRPr>
                    </a:p>
                  </a:txBody>
                  <a:tcPr marL="33240" marR="33240" marT="16816" marB="16816"/>
                </a:tc>
                <a:tc>
                  <a:txBody>
                    <a:bodyPr/>
                    <a:lstStyle/>
                    <a:p>
                      <a:pPr>
                        <a:lnSpc>
                          <a:spcPct val="107000"/>
                        </a:lnSpc>
                      </a:pPr>
                      <a:endParaRPr lang="tr-TR" sz="1100" dirty="0">
                        <a:effectLst/>
                        <a:latin typeface="Times New Roman" panose="02020603050405020304" pitchFamily="18" charset="0"/>
                        <a:cs typeface="Times New Roman" panose="02020603050405020304" pitchFamily="18" charset="0"/>
                      </a:endParaRPr>
                    </a:p>
                  </a:txBody>
                  <a:tcPr marL="33240" marR="33240" marT="16816" marB="16816"/>
                </a:tc>
                <a:tc>
                  <a:txBody>
                    <a:bodyPr/>
                    <a:lstStyle/>
                    <a:p>
                      <a:pPr marL="0" algn="ctr" defTabSz="914400" rtl="0" eaLnBrk="1" latinLnBrk="0" hangingPunct="1">
                        <a:lnSpc>
                          <a:spcPct val="107000"/>
                        </a:lnSpc>
                        <a:spcAft>
                          <a:spcPts val="800"/>
                        </a:spcAft>
                      </a:pPr>
                      <a:endParaRPr lang="tr-TR" sz="1100" kern="1200">
                        <a:solidFill>
                          <a:schemeClr val="dk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rowSpan="2">
                  <a:txBody>
                    <a:bodyPr/>
                    <a:lstStyle/>
                    <a:p>
                      <a:pPr algn="ctr">
                        <a:lnSpc>
                          <a:spcPct val="107000"/>
                        </a:lnSpc>
                        <a:spcAft>
                          <a:spcPts val="80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36</a:t>
                      </a:r>
                    </a:p>
                  </a:txBody>
                  <a:tcPr marL="33240" marR="33240" marT="16816" marB="16816" anchor="ctr"/>
                </a:tc>
                <a:extLst>
                  <a:ext uri="{0D108BD9-81ED-4DB2-BD59-A6C34878D82A}">
                    <a16:rowId xmlns:a16="http://schemas.microsoft.com/office/drawing/2014/main" val="4123573049"/>
                  </a:ext>
                </a:extLst>
              </a:tr>
              <a:tr h="211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Biyoloji ABD </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10</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3</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5</a:t>
                      </a:r>
                    </a:p>
                  </a:txBody>
                  <a:tcPr marL="33240" marR="33240" marT="16816" marB="16816"/>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Calibri" panose="020F0502020204030204" pitchFamily="34" charset="0"/>
                          <a:cs typeface="Times New Roman" panose="02020603050405020304" pitchFamily="18" charset="0"/>
                        </a:rPr>
                        <a:t>5</a:t>
                      </a:r>
                    </a:p>
                  </a:txBody>
                  <a:tcPr marL="33240" marR="33240" marT="16816" marB="16816"/>
                </a:tc>
                <a:tc vMerge="1">
                  <a:txBody>
                    <a:bodyPr/>
                    <a:lstStyle/>
                    <a:p>
                      <a:endParaRPr lang="tr-TR"/>
                    </a:p>
                  </a:txBody>
                  <a:tcPr/>
                </a:tc>
                <a:extLst>
                  <a:ext uri="{0D108BD9-81ED-4DB2-BD59-A6C34878D82A}">
                    <a16:rowId xmlns:a16="http://schemas.microsoft.com/office/drawing/2014/main" val="2567284474"/>
                  </a:ext>
                </a:extLst>
              </a:tr>
              <a:tr h="211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Elektrik-Elektronik Mühendisliği ABD (Ortak)</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05</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nSpc>
                          <a:spcPct val="107000"/>
                        </a:lnSpc>
                      </a:pPr>
                      <a:endParaRPr lang="tr-TR" sz="1100" dirty="0">
                        <a:effectLst/>
                        <a:latin typeface="Times New Roman" panose="02020603050405020304" pitchFamily="18" charset="0"/>
                        <a:cs typeface="Times New Roman" panose="02020603050405020304" pitchFamily="18" charset="0"/>
                      </a:endParaRPr>
                    </a:p>
                  </a:txBody>
                  <a:tcPr marL="33240" marR="33240" marT="16816" marB="16816"/>
                </a:tc>
                <a:tc>
                  <a:txBody>
                    <a:bodyPr/>
                    <a:lstStyle/>
                    <a:p>
                      <a:pPr>
                        <a:lnSpc>
                          <a:spcPct val="107000"/>
                        </a:lnSpc>
                      </a:pPr>
                      <a:endParaRPr lang="tr-TR" sz="1100" dirty="0">
                        <a:effectLst/>
                        <a:latin typeface="Times New Roman" panose="02020603050405020304" pitchFamily="18" charset="0"/>
                        <a:cs typeface="Times New Roman" panose="02020603050405020304" pitchFamily="18" charset="0"/>
                      </a:endParaRPr>
                    </a:p>
                  </a:txBody>
                  <a:tcPr marL="33240" marR="33240" marT="16816" marB="16816"/>
                </a:tc>
                <a:tc>
                  <a:txBody>
                    <a:bodyPr/>
                    <a:lstStyle/>
                    <a:p>
                      <a:pPr marL="0" algn="ctr" defTabSz="914400" rtl="0" eaLnBrk="1" latinLnBrk="0" hangingPunct="1">
                        <a:lnSpc>
                          <a:spcPct val="107000"/>
                        </a:lnSpc>
                        <a:spcAft>
                          <a:spcPts val="800"/>
                        </a:spcAft>
                      </a:pPr>
                      <a:endParaRPr lang="tr-TR" sz="1100" kern="1200">
                        <a:solidFill>
                          <a:schemeClr val="dk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rowSpan="3">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71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nchor="ctr"/>
                </a:tc>
                <a:extLst>
                  <a:ext uri="{0D108BD9-81ED-4DB2-BD59-A6C34878D82A}">
                    <a16:rowId xmlns:a16="http://schemas.microsoft.com/office/drawing/2014/main" val="3472111519"/>
                  </a:ext>
                </a:extLst>
              </a:tr>
              <a:tr h="211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Elektrik Elektronik Mühendisliği ABD</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44</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7</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4</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Calibri" panose="020F0502020204030204" pitchFamily="34" charset="0"/>
                          <a:cs typeface="Times New Roman" panose="02020603050405020304" pitchFamily="18" charset="0"/>
                        </a:rPr>
                        <a:t>3</a:t>
                      </a:r>
                    </a:p>
                  </a:txBody>
                  <a:tcPr marL="33240" marR="33240" marT="16816" marB="16816"/>
                </a:tc>
                <a:tc vMerge="1">
                  <a:txBody>
                    <a:bodyPr/>
                    <a:lstStyle/>
                    <a:p>
                      <a:endParaRPr lang="tr-TR"/>
                    </a:p>
                  </a:txBody>
                  <a:tcPr/>
                </a:tc>
                <a:extLst>
                  <a:ext uri="{0D108BD9-81ED-4DB2-BD59-A6C34878D82A}">
                    <a16:rowId xmlns:a16="http://schemas.microsoft.com/office/drawing/2014/main" val="1491811474"/>
                  </a:ext>
                </a:extLst>
              </a:tr>
              <a:tr h="211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Elektrik Elektronik Mühendisliği ABD (Doktora)</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08</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nSpc>
                          <a:spcPct val="107000"/>
                        </a:lnSpc>
                      </a:pPr>
                      <a:endParaRPr lang="tr-TR" sz="1100" dirty="0">
                        <a:effectLst/>
                        <a:latin typeface="Times New Roman" panose="02020603050405020304" pitchFamily="18" charset="0"/>
                        <a:cs typeface="Times New Roman" panose="02020603050405020304" pitchFamily="18" charset="0"/>
                      </a:endParaRPr>
                    </a:p>
                  </a:txBody>
                  <a:tcPr marL="33240" marR="33240" marT="16816" marB="16816"/>
                </a:tc>
                <a:tc>
                  <a:txBody>
                    <a:bodyPr/>
                    <a:lstStyle/>
                    <a:p>
                      <a:pPr algn="ctr">
                        <a:lnSpc>
                          <a:spcPct val="107000"/>
                        </a:lnSpc>
                      </a:pPr>
                      <a:r>
                        <a:rPr lang="tr-TR" sz="1100" dirty="0">
                          <a:effectLst/>
                          <a:latin typeface="Times New Roman" panose="02020603050405020304" pitchFamily="18" charset="0"/>
                          <a:cs typeface="Times New Roman" panose="02020603050405020304" pitchFamily="18" charset="0"/>
                        </a:rPr>
                        <a:t>-</a:t>
                      </a:r>
                    </a:p>
                  </a:txBody>
                  <a:tcPr marL="33240" marR="33240" marT="16816" marB="16816"/>
                </a:tc>
                <a:tc>
                  <a:txBody>
                    <a:bodyPr/>
                    <a:lstStyle/>
                    <a:p>
                      <a:pPr marL="0" algn="ctr" defTabSz="914400" rtl="0" eaLnBrk="1" latinLnBrk="0" hangingPunct="1">
                        <a:lnSpc>
                          <a:spcPct val="107000"/>
                        </a:lnSpc>
                        <a:spcAft>
                          <a:spcPts val="800"/>
                        </a:spcAft>
                      </a:pPr>
                      <a:endParaRPr lang="tr-TR" sz="1100" kern="1200">
                        <a:solidFill>
                          <a:schemeClr val="dk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vMerge="1">
                  <a:txBody>
                    <a:bodyPr/>
                    <a:lstStyle/>
                    <a:p>
                      <a:endParaRPr lang="tr-TR"/>
                    </a:p>
                  </a:txBody>
                  <a:tcPr/>
                </a:tc>
                <a:extLst>
                  <a:ext uri="{0D108BD9-81ED-4DB2-BD59-A6C34878D82A}">
                    <a16:rowId xmlns:a16="http://schemas.microsoft.com/office/drawing/2014/main" val="2623416711"/>
                  </a:ext>
                </a:extLst>
              </a:tr>
              <a:tr h="211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Tarla Bitkileri ABD(Ortak)</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15</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nSpc>
                          <a:spcPct val="107000"/>
                        </a:lnSpc>
                      </a:pPr>
                      <a:endParaRPr lang="tr-TR" sz="1100" dirty="0">
                        <a:effectLst/>
                        <a:latin typeface="Times New Roman" panose="02020603050405020304" pitchFamily="18" charset="0"/>
                        <a:cs typeface="Times New Roman" panose="02020603050405020304" pitchFamily="18" charset="0"/>
                      </a:endParaRPr>
                    </a:p>
                  </a:txBody>
                  <a:tcPr marL="33240" marR="33240" marT="16816" marB="16816"/>
                </a:tc>
                <a:tc>
                  <a:txBody>
                    <a:bodyPr/>
                    <a:lstStyle/>
                    <a:p>
                      <a:pPr>
                        <a:lnSpc>
                          <a:spcPct val="107000"/>
                        </a:lnSpc>
                      </a:pPr>
                      <a:endParaRPr lang="tr-TR" sz="1100" dirty="0">
                        <a:effectLst/>
                        <a:latin typeface="Times New Roman" panose="02020603050405020304" pitchFamily="18" charset="0"/>
                        <a:cs typeface="Times New Roman" panose="02020603050405020304" pitchFamily="18" charset="0"/>
                      </a:endParaRPr>
                    </a:p>
                  </a:txBody>
                  <a:tcPr marL="33240" marR="33240" marT="16816" marB="16816"/>
                </a:tc>
                <a:tc>
                  <a:txBody>
                    <a:bodyPr/>
                    <a:lstStyle/>
                    <a:p>
                      <a:pPr marL="0" algn="ctr" defTabSz="914400" rtl="0" eaLnBrk="1" latinLnBrk="0" hangingPunct="1">
                        <a:lnSpc>
                          <a:spcPct val="107000"/>
                        </a:lnSpc>
                        <a:spcAft>
                          <a:spcPts val="800"/>
                        </a:spcAft>
                      </a:pPr>
                      <a:endParaRPr lang="tr-TR" sz="1100" kern="1200" dirty="0">
                        <a:solidFill>
                          <a:schemeClr val="dk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rowSpan="3">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105</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nchor="ctr"/>
                </a:tc>
                <a:extLst>
                  <a:ext uri="{0D108BD9-81ED-4DB2-BD59-A6C34878D82A}">
                    <a16:rowId xmlns:a16="http://schemas.microsoft.com/office/drawing/2014/main" val="1132659731"/>
                  </a:ext>
                </a:extLst>
              </a:tr>
              <a:tr h="211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Tarla Bitkileri ABD</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50</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7</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Calibri" panose="020F0502020204030204" pitchFamily="34" charset="0"/>
                          <a:cs typeface="Times New Roman" panose="02020603050405020304" pitchFamily="18" charset="0"/>
                        </a:rPr>
                        <a:t>12</a:t>
                      </a:r>
                    </a:p>
                  </a:txBody>
                  <a:tcPr marL="33240" marR="33240" marT="16816" marB="16816"/>
                </a:tc>
                <a:tc vMerge="1">
                  <a:txBody>
                    <a:bodyPr/>
                    <a:lstStyle/>
                    <a:p>
                      <a:endParaRPr lang="tr-TR"/>
                    </a:p>
                  </a:txBody>
                  <a:tcPr/>
                </a:tc>
                <a:extLst>
                  <a:ext uri="{0D108BD9-81ED-4DB2-BD59-A6C34878D82A}">
                    <a16:rowId xmlns:a16="http://schemas.microsoft.com/office/drawing/2014/main" val="2765124977"/>
                  </a:ext>
                </a:extLst>
              </a:tr>
              <a:tr h="211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Tarla Bitkileri ABD (Doktora)</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06</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nSpc>
                          <a:spcPct val="107000"/>
                        </a:lnSpc>
                      </a:pPr>
                      <a:endParaRPr lang="tr-TR" sz="1100" dirty="0">
                        <a:effectLst/>
                        <a:latin typeface="Times New Roman" panose="02020603050405020304" pitchFamily="18" charset="0"/>
                        <a:cs typeface="Times New Roman" panose="02020603050405020304" pitchFamily="18" charset="0"/>
                      </a:endParaRPr>
                    </a:p>
                  </a:txBody>
                  <a:tcPr marL="33240" marR="33240" marT="16816" marB="16816"/>
                </a:tc>
                <a:tc>
                  <a:txBody>
                    <a:bodyPr/>
                    <a:lstStyle/>
                    <a:p>
                      <a:pPr algn="ctr">
                        <a:lnSpc>
                          <a:spcPct val="107000"/>
                        </a:lnSpc>
                      </a:pPr>
                      <a:r>
                        <a:rPr lang="tr-TR" sz="1100" dirty="0">
                          <a:effectLst/>
                          <a:latin typeface="Times New Roman" panose="02020603050405020304" pitchFamily="18" charset="0"/>
                          <a:cs typeface="Times New Roman" panose="02020603050405020304" pitchFamily="18" charset="0"/>
                        </a:rPr>
                        <a:t>2</a:t>
                      </a:r>
                    </a:p>
                  </a:txBody>
                  <a:tcPr marL="33240" marR="33240" marT="16816" marB="16816"/>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Calibri" panose="020F0502020204030204" pitchFamily="34" charset="0"/>
                          <a:cs typeface="Times New Roman" panose="02020603050405020304" pitchFamily="18" charset="0"/>
                        </a:rPr>
                        <a:t>2</a:t>
                      </a:r>
                    </a:p>
                  </a:txBody>
                  <a:tcPr marL="33240" marR="33240" marT="16816" marB="16816"/>
                </a:tc>
                <a:tc vMerge="1">
                  <a:txBody>
                    <a:bodyPr/>
                    <a:lstStyle/>
                    <a:p>
                      <a:endParaRPr lang="tr-TR"/>
                    </a:p>
                  </a:txBody>
                  <a:tcPr/>
                </a:tc>
                <a:extLst>
                  <a:ext uri="{0D108BD9-81ED-4DB2-BD59-A6C34878D82A}">
                    <a16:rowId xmlns:a16="http://schemas.microsoft.com/office/drawing/2014/main" val="388709674"/>
                  </a:ext>
                </a:extLst>
              </a:tr>
              <a:tr h="211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Zootekni ABD (Ortak)</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03</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nSpc>
                          <a:spcPct val="107000"/>
                        </a:lnSpc>
                      </a:pPr>
                      <a:endParaRPr lang="tr-TR" sz="1100" dirty="0">
                        <a:effectLst/>
                        <a:latin typeface="Times New Roman" panose="02020603050405020304" pitchFamily="18" charset="0"/>
                        <a:cs typeface="Times New Roman" panose="02020603050405020304" pitchFamily="18" charset="0"/>
                      </a:endParaRPr>
                    </a:p>
                  </a:txBody>
                  <a:tcPr marL="33240" marR="33240" marT="16816" marB="16816"/>
                </a:tc>
                <a:tc>
                  <a:txBody>
                    <a:bodyPr/>
                    <a:lstStyle/>
                    <a:p>
                      <a:pPr>
                        <a:lnSpc>
                          <a:spcPct val="107000"/>
                        </a:lnSpc>
                      </a:pPr>
                      <a:endParaRPr lang="tr-TR" sz="1100" dirty="0">
                        <a:effectLst/>
                        <a:latin typeface="Times New Roman" panose="02020603050405020304" pitchFamily="18" charset="0"/>
                        <a:cs typeface="Times New Roman" panose="02020603050405020304" pitchFamily="18" charset="0"/>
                      </a:endParaRPr>
                    </a:p>
                  </a:txBody>
                  <a:tcPr marL="33240" marR="33240" marT="16816" marB="16816"/>
                </a:tc>
                <a:tc>
                  <a:txBody>
                    <a:bodyPr/>
                    <a:lstStyle/>
                    <a:p>
                      <a:pPr marL="0" algn="ctr" defTabSz="914400" rtl="0" eaLnBrk="1" latinLnBrk="0" hangingPunct="1">
                        <a:lnSpc>
                          <a:spcPct val="107000"/>
                        </a:lnSpc>
                        <a:spcAft>
                          <a:spcPts val="800"/>
                        </a:spcAft>
                      </a:pPr>
                      <a:endParaRPr lang="tr-TR" sz="1100" kern="1200" dirty="0">
                        <a:solidFill>
                          <a:schemeClr val="dk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rowSpan="2">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24</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nchor="ctr"/>
                </a:tc>
                <a:extLst>
                  <a:ext uri="{0D108BD9-81ED-4DB2-BD59-A6C34878D82A}">
                    <a16:rowId xmlns:a16="http://schemas.microsoft.com/office/drawing/2014/main" val="851321438"/>
                  </a:ext>
                </a:extLst>
              </a:tr>
              <a:tr h="211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Zootekni ABD</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15</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3</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Calibri" panose="020F0502020204030204" pitchFamily="34" charset="0"/>
                          <a:cs typeface="Times New Roman" panose="02020603050405020304" pitchFamily="18" charset="0"/>
                        </a:rPr>
                        <a:t>2</a:t>
                      </a:r>
                    </a:p>
                  </a:txBody>
                  <a:tcPr marL="33240" marR="33240" marT="16816" marB="16816"/>
                </a:tc>
                <a:tc vMerge="1">
                  <a:txBody>
                    <a:bodyPr/>
                    <a:lstStyle/>
                    <a:p>
                      <a:endParaRPr lang="tr-TR"/>
                    </a:p>
                  </a:txBody>
                  <a:tcPr/>
                </a:tc>
                <a:extLst>
                  <a:ext uri="{0D108BD9-81ED-4DB2-BD59-A6C34878D82A}">
                    <a16:rowId xmlns:a16="http://schemas.microsoft.com/office/drawing/2014/main" val="3301716881"/>
                  </a:ext>
                </a:extLst>
              </a:tr>
              <a:tr h="211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Gıda Mühendisliği ABD (Ortak)</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08</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nSpc>
                          <a:spcPct val="107000"/>
                        </a:lnSpc>
                      </a:pPr>
                      <a:endParaRPr lang="tr-TR" sz="1100" dirty="0">
                        <a:effectLst/>
                        <a:latin typeface="Times New Roman" panose="02020603050405020304" pitchFamily="18" charset="0"/>
                        <a:cs typeface="Times New Roman" panose="02020603050405020304" pitchFamily="18" charset="0"/>
                      </a:endParaRPr>
                    </a:p>
                  </a:txBody>
                  <a:tcPr marL="33240" marR="33240" marT="16816" marB="16816"/>
                </a:tc>
                <a:tc>
                  <a:txBody>
                    <a:bodyPr/>
                    <a:lstStyle/>
                    <a:p>
                      <a:pPr>
                        <a:lnSpc>
                          <a:spcPct val="107000"/>
                        </a:lnSpc>
                      </a:pPr>
                      <a:endParaRPr lang="tr-TR" sz="1100" dirty="0">
                        <a:effectLst/>
                        <a:latin typeface="Times New Roman" panose="02020603050405020304" pitchFamily="18" charset="0"/>
                        <a:cs typeface="Times New Roman" panose="02020603050405020304" pitchFamily="18" charset="0"/>
                      </a:endParaRPr>
                    </a:p>
                  </a:txBody>
                  <a:tcPr marL="33240" marR="33240" marT="16816" marB="16816"/>
                </a:tc>
                <a:tc>
                  <a:txBody>
                    <a:bodyPr/>
                    <a:lstStyle/>
                    <a:p>
                      <a:pPr marL="0" algn="ctr" defTabSz="914400" rtl="0" eaLnBrk="1" latinLnBrk="0" hangingPunct="1">
                        <a:lnSpc>
                          <a:spcPct val="107000"/>
                        </a:lnSpc>
                        <a:spcAft>
                          <a:spcPts val="800"/>
                        </a:spcAft>
                      </a:pPr>
                      <a:endParaRPr lang="tr-TR" sz="1100" kern="1200" dirty="0">
                        <a:solidFill>
                          <a:schemeClr val="dk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rowSpan="2">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36</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nchor="ctr"/>
                </a:tc>
                <a:extLst>
                  <a:ext uri="{0D108BD9-81ED-4DB2-BD59-A6C34878D82A}">
                    <a16:rowId xmlns:a16="http://schemas.microsoft.com/office/drawing/2014/main" val="3968820436"/>
                  </a:ext>
                </a:extLst>
              </a:tr>
              <a:tr h="211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Gıda Mühendisliği ABD</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18</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5</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Calibri" panose="020F0502020204030204" pitchFamily="34" charset="0"/>
                          <a:cs typeface="Times New Roman" panose="02020603050405020304" pitchFamily="18" charset="0"/>
                        </a:rPr>
                        <a:t>4</a:t>
                      </a:r>
                    </a:p>
                  </a:txBody>
                  <a:tcPr marL="33240" marR="33240" marT="16816" marB="16816"/>
                </a:tc>
                <a:tc vMerge="1">
                  <a:txBody>
                    <a:bodyPr/>
                    <a:lstStyle/>
                    <a:p>
                      <a:endParaRPr lang="tr-TR"/>
                    </a:p>
                  </a:txBody>
                  <a:tcPr/>
                </a:tc>
                <a:extLst>
                  <a:ext uri="{0D108BD9-81ED-4DB2-BD59-A6C34878D82A}">
                    <a16:rowId xmlns:a16="http://schemas.microsoft.com/office/drawing/2014/main" val="2780463925"/>
                  </a:ext>
                </a:extLst>
              </a:tr>
              <a:tr h="211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Kimya ABD</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30</a:t>
                      </a: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6</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3</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Calibri" panose="020F0502020204030204" pitchFamily="34" charset="0"/>
                          <a:cs typeface="Times New Roman" panose="02020603050405020304" pitchFamily="18" charset="0"/>
                        </a:rPr>
                        <a:t>2</a:t>
                      </a:r>
                    </a:p>
                  </a:txBody>
                  <a:tcPr marL="33240" marR="33240" marT="16816" marB="16816"/>
                </a:tc>
                <a:tc rowSpan="2">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42</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nchor="ctr"/>
                </a:tc>
                <a:extLst>
                  <a:ext uri="{0D108BD9-81ED-4DB2-BD59-A6C34878D82A}">
                    <a16:rowId xmlns:a16="http://schemas.microsoft.com/office/drawing/2014/main" val="773329546"/>
                  </a:ext>
                </a:extLst>
              </a:tr>
              <a:tr h="211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Kimya ABD (Doktora)</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 </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ea typeface="+mn-ea"/>
                          <a:cs typeface="Times New Roman" panose="02020603050405020304" pitchFamily="18" charset="0"/>
                        </a:rPr>
                        <a:t>-</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marL="0" algn="ctr" defTabSz="914400" rtl="0" eaLnBrk="1" latinLnBrk="0" hangingPunct="1">
                        <a:lnSpc>
                          <a:spcPct val="107000"/>
                        </a:lnSpc>
                        <a:spcAft>
                          <a:spcPts val="800"/>
                        </a:spcAft>
                      </a:pPr>
                      <a:endParaRPr lang="tr-TR" sz="1100" kern="1200" dirty="0">
                        <a:solidFill>
                          <a:schemeClr val="dk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vMerge="1">
                  <a:txBody>
                    <a:bodyPr/>
                    <a:lstStyle/>
                    <a:p>
                      <a:endParaRPr lang="tr-TR"/>
                    </a:p>
                  </a:txBody>
                  <a:tcPr/>
                </a:tc>
                <a:extLst>
                  <a:ext uri="{0D108BD9-81ED-4DB2-BD59-A6C34878D82A}">
                    <a16:rowId xmlns:a16="http://schemas.microsoft.com/office/drawing/2014/main" val="2201371219"/>
                  </a:ext>
                </a:extLst>
              </a:tr>
              <a:tr h="211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Kimya Mühendisliği ABD</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22</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4</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3</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Calibri" panose="020F0502020204030204" pitchFamily="34" charset="0"/>
                          <a:cs typeface="Times New Roman" panose="02020603050405020304" pitchFamily="18" charset="0"/>
                        </a:rPr>
                        <a:t>7</a:t>
                      </a:r>
                    </a:p>
                  </a:txBody>
                  <a:tcPr marL="33240" marR="33240" marT="16816" marB="16816"/>
                </a:tc>
                <a:tc rowSpan="2">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37</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nchor="ctr"/>
                </a:tc>
                <a:extLst>
                  <a:ext uri="{0D108BD9-81ED-4DB2-BD59-A6C34878D82A}">
                    <a16:rowId xmlns:a16="http://schemas.microsoft.com/office/drawing/2014/main" val="1759547900"/>
                  </a:ext>
                </a:extLst>
              </a:tr>
              <a:tr h="211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Kimya Mühendisliği ABD(Doktora)</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 01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 </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 </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marL="0" algn="ctr" defTabSz="914400" rtl="0" eaLnBrk="1" latinLnBrk="0" hangingPunct="1">
                        <a:lnSpc>
                          <a:spcPct val="107000"/>
                        </a:lnSpc>
                        <a:spcAft>
                          <a:spcPts val="800"/>
                        </a:spcAft>
                      </a:pPr>
                      <a:endParaRPr lang="tr-TR" sz="1100" kern="1200" dirty="0">
                        <a:solidFill>
                          <a:schemeClr val="dk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vMerge="1">
                  <a:txBody>
                    <a:bodyPr/>
                    <a:lstStyle/>
                    <a:p>
                      <a:endParaRPr lang="tr-TR"/>
                    </a:p>
                  </a:txBody>
                  <a:tcPr/>
                </a:tc>
                <a:extLst>
                  <a:ext uri="{0D108BD9-81ED-4DB2-BD59-A6C34878D82A}">
                    <a16:rowId xmlns:a16="http://schemas.microsoft.com/office/drawing/2014/main" val="517936860"/>
                  </a:ext>
                </a:extLst>
              </a:tr>
              <a:tr h="211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Matematik ABD- </a:t>
                      </a:r>
                      <a:r>
                        <a:rPr lang="tr-TR" sz="1100" dirty="0" err="1">
                          <a:effectLst/>
                          <a:latin typeface="Times New Roman" panose="02020603050405020304" pitchFamily="18" charset="0"/>
                          <a:cs typeface="Times New Roman" panose="02020603050405020304" pitchFamily="18" charset="0"/>
                        </a:rPr>
                        <a:t>Dr</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22</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4</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4</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Calibri" panose="020F0502020204030204" pitchFamily="34" charset="0"/>
                          <a:cs typeface="Times New Roman" panose="02020603050405020304" pitchFamily="18" charset="0"/>
                        </a:rPr>
                        <a:t>8+1</a:t>
                      </a: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ea typeface="+mn-ea"/>
                          <a:cs typeface="Times New Roman" panose="02020603050405020304" pitchFamily="18" charset="0"/>
                        </a:rPr>
                        <a:t>50</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extLst>
                  <a:ext uri="{0D108BD9-81ED-4DB2-BD59-A6C34878D82A}">
                    <a16:rowId xmlns:a16="http://schemas.microsoft.com/office/drawing/2014/main" val="3456569555"/>
                  </a:ext>
                </a:extLst>
              </a:tr>
              <a:tr h="211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Fizik ABD</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07</a:t>
                      </a: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2</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3</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Calibri" panose="020F0502020204030204" pitchFamily="34" charset="0"/>
                          <a:cs typeface="Times New Roman" panose="02020603050405020304" pitchFamily="18" charset="0"/>
                        </a:rPr>
                        <a:t>2</a:t>
                      </a: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14</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extLst>
                  <a:ext uri="{0D108BD9-81ED-4DB2-BD59-A6C34878D82A}">
                    <a16:rowId xmlns:a16="http://schemas.microsoft.com/office/drawing/2014/main" val="3355466638"/>
                  </a:ext>
                </a:extLst>
              </a:tr>
              <a:tr h="211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Bilgisayar Mühendisliği ABD</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 </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3</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6</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Calibri" panose="020F0502020204030204" pitchFamily="34" charset="0"/>
                          <a:cs typeface="Times New Roman" panose="02020603050405020304" pitchFamily="18" charset="0"/>
                        </a:rPr>
                        <a:t>4</a:t>
                      </a: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13</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extLst>
                  <a:ext uri="{0D108BD9-81ED-4DB2-BD59-A6C34878D82A}">
                    <a16:rowId xmlns:a16="http://schemas.microsoft.com/office/drawing/2014/main" val="3305971379"/>
                  </a:ext>
                </a:extLst>
              </a:tr>
              <a:tr h="211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Bitki Koruma ABD</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02 </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10</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Calibri" panose="020F0502020204030204" pitchFamily="34" charset="0"/>
                          <a:cs typeface="Times New Roman" panose="02020603050405020304" pitchFamily="18" charset="0"/>
                        </a:rPr>
                        <a:t>3</a:t>
                      </a: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26</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extLst>
                  <a:ext uri="{0D108BD9-81ED-4DB2-BD59-A6C34878D82A}">
                    <a16:rowId xmlns:a16="http://schemas.microsoft.com/office/drawing/2014/main" val="509186771"/>
                  </a:ext>
                </a:extLst>
              </a:tr>
              <a:tr h="211564">
                <a:tc>
                  <a:txBody>
                    <a:bodyPr/>
                    <a:lstStyle/>
                    <a:p>
                      <a:pPr>
                        <a:lnSpc>
                          <a:spcPct val="107000"/>
                        </a:lnSpc>
                        <a:spcAft>
                          <a:spcPts val="800"/>
                        </a:spcAft>
                      </a:pPr>
                      <a:r>
                        <a:rPr lang="tr-TR" sz="1100" dirty="0" err="1">
                          <a:effectLst/>
                          <a:latin typeface="Times New Roman" panose="02020603050405020304" pitchFamily="18" charset="0"/>
                          <a:cs typeface="Times New Roman" panose="02020603050405020304" pitchFamily="18" charset="0"/>
                        </a:rPr>
                        <a:t>Biyosistem</a:t>
                      </a:r>
                      <a:r>
                        <a:rPr lang="tr-TR" sz="1100" dirty="0">
                          <a:effectLst/>
                          <a:latin typeface="Times New Roman" panose="02020603050405020304" pitchFamily="18" charset="0"/>
                          <a:cs typeface="Times New Roman" panose="02020603050405020304" pitchFamily="18" charset="0"/>
                        </a:rPr>
                        <a:t> Mühendisliği ABD</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05</a:t>
                      </a: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6</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4</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Calibri" panose="020F0502020204030204" pitchFamily="34" charset="0"/>
                          <a:cs typeface="Times New Roman" panose="02020603050405020304" pitchFamily="18" charset="0"/>
                        </a:rPr>
                        <a:t>2</a:t>
                      </a: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17</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extLst>
                  <a:ext uri="{0D108BD9-81ED-4DB2-BD59-A6C34878D82A}">
                    <a16:rowId xmlns:a16="http://schemas.microsoft.com/office/drawing/2014/main" val="1643067510"/>
                  </a:ext>
                </a:extLst>
              </a:tr>
              <a:tr h="211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Matematik Eğitimi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16</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6</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6</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Calibri" panose="020F0502020204030204" pitchFamily="34" charset="0"/>
                          <a:cs typeface="Times New Roman" panose="02020603050405020304" pitchFamily="18" charset="0"/>
                        </a:rPr>
                        <a:t>6</a:t>
                      </a: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ea typeface="+mn-ea"/>
                          <a:cs typeface="Times New Roman" panose="02020603050405020304" pitchFamily="18" charset="0"/>
                        </a:rPr>
                        <a:t>34</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extLst>
                  <a:ext uri="{0D108BD9-81ED-4DB2-BD59-A6C34878D82A}">
                    <a16:rowId xmlns:a16="http://schemas.microsoft.com/office/drawing/2014/main" val="1599981656"/>
                  </a:ext>
                </a:extLst>
              </a:tr>
              <a:tr h="211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Fen Bilgisi </a:t>
                      </a:r>
                      <a:r>
                        <a:rPr lang="tr-TR" sz="1100" dirty="0" err="1">
                          <a:effectLst/>
                          <a:latin typeface="Times New Roman" panose="02020603050405020304" pitchFamily="18" charset="0"/>
                          <a:cs typeface="Times New Roman" panose="02020603050405020304" pitchFamily="18" charset="0"/>
                        </a:rPr>
                        <a:t>Eğitimi+Tezsiz</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07</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ea typeface="+mn-ea"/>
                          <a:cs typeface="Times New Roman" panose="02020603050405020304" pitchFamily="18" charset="0"/>
                        </a:rPr>
                        <a:t>4+5</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6+6</a:t>
                      </a:r>
                    </a:p>
                  </a:txBody>
                  <a:tcPr marL="33240" marR="33240" marT="16816" marB="16816"/>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Calibri" panose="020F0502020204030204" pitchFamily="34" charset="0"/>
                          <a:cs typeface="Times New Roman" panose="02020603050405020304" pitchFamily="18" charset="0"/>
                        </a:rPr>
                        <a:t>6+0</a:t>
                      </a: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34</a:t>
                      </a:r>
                    </a:p>
                  </a:txBody>
                  <a:tcPr marL="33240" marR="33240" marT="16816" marB="16816"/>
                </a:tc>
                <a:extLst>
                  <a:ext uri="{0D108BD9-81ED-4DB2-BD59-A6C34878D82A}">
                    <a16:rowId xmlns:a16="http://schemas.microsoft.com/office/drawing/2014/main" val="885484006"/>
                  </a:ext>
                </a:extLst>
              </a:tr>
              <a:tr h="211564">
                <a:tc>
                  <a:txBody>
                    <a:bodyPr/>
                    <a:lstStyle/>
                    <a:p>
                      <a:pPr>
                        <a:lnSpc>
                          <a:spcPct val="107000"/>
                        </a:lnSpc>
                        <a:spcAft>
                          <a:spcPts val="800"/>
                        </a:spcAft>
                      </a:pPr>
                      <a:r>
                        <a:rPr lang="tr-TR" sz="1100" dirty="0" err="1">
                          <a:effectLst/>
                          <a:latin typeface="Times New Roman" panose="02020603050405020304" pitchFamily="18" charset="0"/>
                          <a:cs typeface="Times New Roman" panose="02020603050405020304" pitchFamily="18" charset="0"/>
                        </a:rPr>
                        <a:t>Kenrsel</a:t>
                      </a:r>
                      <a:r>
                        <a:rPr lang="tr-TR" sz="1100" dirty="0">
                          <a:effectLst/>
                          <a:latin typeface="Times New Roman" panose="02020603050405020304" pitchFamily="18" charset="0"/>
                          <a:cs typeface="Times New Roman" panose="02020603050405020304" pitchFamily="18" charset="0"/>
                        </a:rPr>
                        <a:t> Tasarım Programı</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17</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2</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mn-ea"/>
                          <a:cs typeface="Times New Roman" panose="02020603050405020304" pitchFamily="18" charset="0"/>
                        </a:rPr>
                        <a:t>       -</a:t>
                      </a: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20</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extLst>
                  <a:ext uri="{0D108BD9-81ED-4DB2-BD59-A6C34878D82A}">
                    <a16:rowId xmlns:a16="http://schemas.microsoft.com/office/drawing/2014/main" val="2744549172"/>
                  </a:ext>
                </a:extLst>
              </a:tr>
              <a:tr h="211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Tarımsal </a:t>
                      </a:r>
                      <a:r>
                        <a:rPr lang="tr-TR" sz="1100" dirty="0" err="1">
                          <a:effectLst/>
                          <a:latin typeface="Times New Roman" panose="02020603050405020304" pitchFamily="18" charset="0"/>
                          <a:cs typeface="Times New Roman" panose="02020603050405020304" pitchFamily="18" charset="0"/>
                        </a:rPr>
                        <a:t>Biyoteknoloji</a:t>
                      </a:r>
                      <a:r>
                        <a:rPr lang="tr-TR" sz="1100" dirty="0">
                          <a:effectLst/>
                          <a:latin typeface="Times New Roman" panose="02020603050405020304" pitchFamily="18" charset="0"/>
                          <a:cs typeface="Times New Roman" panose="02020603050405020304" pitchFamily="18" charset="0"/>
                        </a:rPr>
                        <a:t> ABD</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05</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2</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6</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mn-ea"/>
                          <a:cs typeface="Times New Roman" panose="02020603050405020304" pitchFamily="18" charset="0"/>
                        </a:rPr>
                        <a:t>3</a:t>
                      </a: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16</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extLst>
                  <a:ext uri="{0D108BD9-81ED-4DB2-BD59-A6C34878D82A}">
                    <a16:rowId xmlns:a16="http://schemas.microsoft.com/office/drawing/2014/main" val="3127448136"/>
                  </a:ext>
                </a:extLst>
              </a:tr>
              <a:tr h="211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TOPLAM</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381</a:t>
                      </a: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86</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91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3240" marR="33240" marT="16816" marB="16816"/>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mn-ea"/>
                          <a:cs typeface="Times New Roman" panose="02020603050405020304" pitchFamily="18" charset="0"/>
                        </a:rPr>
                        <a:t>82</a:t>
                      </a:r>
                    </a:p>
                  </a:txBody>
                  <a:tcPr marL="33240" marR="33240" marT="16816" marB="16816"/>
                </a:tc>
                <a:tc>
                  <a:txBody>
                    <a:bodyPr/>
                    <a:lstStyle/>
                    <a:p>
                      <a:pPr algn="ctr">
                        <a:lnSpc>
                          <a:spcPct val="107000"/>
                        </a:lnSpc>
                        <a:spcAft>
                          <a:spcPts val="80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640</a:t>
                      </a:r>
                    </a:p>
                  </a:txBody>
                  <a:tcPr marL="33240" marR="33240" marT="16816" marB="16816"/>
                </a:tc>
                <a:extLst>
                  <a:ext uri="{0D108BD9-81ED-4DB2-BD59-A6C34878D82A}">
                    <a16:rowId xmlns:a16="http://schemas.microsoft.com/office/drawing/2014/main" val="3615219316"/>
                  </a:ext>
                </a:extLst>
              </a:tr>
            </a:tbl>
          </a:graphicData>
        </a:graphic>
      </p:graphicFrame>
    </p:spTree>
    <p:extLst>
      <p:ext uri="{BB962C8B-B14F-4D97-AF65-F5344CB8AC3E}">
        <p14:creationId xmlns:p14="http://schemas.microsoft.com/office/powerpoint/2010/main" val="3029549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776846" y="623454"/>
            <a:ext cx="6764482" cy="461665"/>
          </a:xfrm>
          <a:prstGeom prst="rect">
            <a:avLst/>
          </a:prstGeom>
          <a:noFill/>
        </p:spPr>
        <p:txBody>
          <a:bodyPr wrap="square" rtlCol="0">
            <a:spAutoFit/>
          </a:bodyPr>
          <a:lstStyle/>
          <a:p>
            <a:r>
              <a:rPr lang="tr-TR" sz="2400" b="1" dirty="0"/>
              <a:t>EĞİTİM – ÖĞRETİM İŞLERİ</a:t>
            </a:r>
          </a:p>
        </p:txBody>
      </p:sp>
      <p:graphicFrame>
        <p:nvGraphicFramePr>
          <p:cNvPr id="6" name="İçerik Yer Tutucusu 6"/>
          <p:cNvGraphicFramePr>
            <a:graphicFrameLocks noGrp="1"/>
          </p:cNvGraphicFramePr>
          <p:nvPr>
            <p:ph idx="1"/>
            <p:extLst>
              <p:ext uri="{D42A27DB-BD31-4B8C-83A1-F6EECF244321}">
                <p14:modId xmlns:p14="http://schemas.microsoft.com/office/powerpoint/2010/main" val="455213381"/>
              </p:ext>
            </p:extLst>
          </p:nvPr>
        </p:nvGraphicFramePr>
        <p:xfrm>
          <a:off x="886296" y="1085119"/>
          <a:ext cx="10547465" cy="5028298"/>
        </p:xfrm>
        <a:graphic>
          <a:graphicData uri="http://schemas.openxmlformats.org/drawingml/2006/chart">
            <c:chart xmlns:c="http://schemas.openxmlformats.org/drawingml/2006/chart" xmlns:r="http://schemas.openxmlformats.org/officeDocument/2006/relationships" r:id="rId2"/>
          </a:graphicData>
        </a:graphic>
      </p:graphicFrame>
      <p:sp>
        <p:nvSpPr>
          <p:cNvPr id="4" name="Metin kutusu 1"/>
          <p:cNvSpPr txBox="1"/>
          <p:nvPr/>
        </p:nvSpPr>
        <p:spPr>
          <a:xfrm>
            <a:off x="1249434" y="52252"/>
            <a:ext cx="9592738" cy="461665"/>
          </a:xfrm>
          <a:prstGeom prst="rect">
            <a:avLst/>
          </a:prstGeom>
          <a:noFill/>
        </p:spPr>
        <p:txBody>
          <a:bodyPr wrap="square" rtlCol="0">
            <a:spAutoFit/>
          </a:bodyPr>
          <a:lstStyle/>
          <a:p>
            <a:r>
              <a:rPr lang="tr-TR" sz="2400" b="1" dirty="0"/>
              <a:t>YILLAR İTİBARİYLE MEZUN ÖĞRENCİ SAYILARININ GRAFİKSEL GÖSTERİMİ</a:t>
            </a:r>
          </a:p>
        </p:txBody>
      </p:sp>
    </p:spTree>
    <p:extLst>
      <p:ext uri="{BB962C8B-B14F-4D97-AF65-F5344CB8AC3E}">
        <p14:creationId xmlns:p14="http://schemas.microsoft.com/office/powerpoint/2010/main" val="35177669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884888" y="135501"/>
            <a:ext cx="6596445" cy="461665"/>
          </a:xfrm>
          <a:prstGeom prst="rect">
            <a:avLst/>
          </a:prstGeom>
          <a:noFill/>
        </p:spPr>
        <p:txBody>
          <a:bodyPr wrap="square" rtlCol="0">
            <a:spAutoFit/>
          </a:bodyPr>
          <a:lstStyle/>
          <a:p>
            <a:r>
              <a:rPr lang="tr-TR" sz="2400" b="1" dirty="0"/>
              <a:t>YILLARA GÖRE LİSANSÜSTÜ ÖĞRENCİ SAYILARI</a:t>
            </a:r>
          </a:p>
        </p:txBody>
      </p:sp>
      <p:graphicFrame>
        <p:nvGraphicFramePr>
          <p:cNvPr id="5" name="Tablo 4"/>
          <p:cNvGraphicFramePr>
            <a:graphicFrameLocks noGrp="1"/>
          </p:cNvGraphicFramePr>
          <p:nvPr>
            <p:extLst>
              <p:ext uri="{D42A27DB-BD31-4B8C-83A1-F6EECF244321}">
                <p14:modId xmlns:p14="http://schemas.microsoft.com/office/powerpoint/2010/main" val="2947900953"/>
              </p:ext>
            </p:extLst>
          </p:nvPr>
        </p:nvGraphicFramePr>
        <p:xfrm>
          <a:off x="343719" y="597166"/>
          <a:ext cx="11229973" cy="6155744"/>
        </p:xfrm>
        <a:graphic>
          <a:graphicData uri="http://schemas.openxmlformats.org/drawingml/2006/table">
            <a:tbl>
              <a:tblPr firstRow="1" bandRow="1">
                <a:tableStyleId>{5C22544A-7EE6-4342-B048-85BDC9FD1C3A}</a:tableStyleId>
              </a:tblPr>
              <a:tblGrid>
                <a:gridCol w="3315582">
                  <a:extLst>
                    <a:ext uri="{9D8B030D-6E8A-4147-A177-3AD203B41FA5}">
                      <a16:colId xmlns:a16="http://schemas.microsoft.com/office/drawing/2014/main" val="3515961501"/>
                    </a:ext>
                  </a:extLst>
                </a:gridCol>
                <a:gridCol w="1517991">
                  <a:extLst>
                    <a:ext uri="{9D8B030D-6E8A-4147-A177-3AD203B41FA5}">
                      <a16:colId xmlns:a16="http://schemas.microsoft.com/office/drawing/2014/main" val="1338920805"/>
                    </a:ext>
                  </a:extLst>
                </a:gridCol>
                <a:gridCol w="1517991">
                  <a:extLst>
                    <a:ext uri="{9D8B030D-6E8A-4147-A177-3AD203B41FA5}">
                      <a16:colId xmlns:a16="http://schemas.microsoft.com/office/drawing/2014/main" val="288289988"/>
                    </a:ext>
                  </a:extLst>
                </a:gridCol>
                <a:gridCol w="1625906">
                  <a:extLst>
                    <a:ext uri="{9D8B030D-6E8A-4147-A177-3AD203B41FA5}">
                      <a16:colId xmlns:a16="http://schemas.microsoft.com/office/drawing/2014/main" val="2144552707"/>
                    </a:ext>
                  </a:extLst>
                </a:gridCol>
                <a:gridCol w="1722481">
                  <a:extLst>
                    <a:ext uri="{9D8B030D-6E8A-4147-A177-3AD203B41FA5}">
                      <a16:colId xmlns:a16="http://schemas.microsoft.com/office/drawing/2014/main" val="1663998624"/>
                    </a:ext>
                  </a:extLst>
                </a:gridCol>
                <a:gridCol w="1530022">
                  <a:extLst>
                    <a:ext uri="{9D8B030D-6E8A-4147-A177-3AD203B41FA5}">
                      <a16:colId xmlns:a16="http://schemas.microsoft.com/office/drawing/2014/main" val="3436218321"/>
                    </a:ext>
                  </a:extLst>
                </a:gridCol>
              </a:tblGrid>
              <a:tr h="207887">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PROGRAM</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2021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a:effectLst/>
                          <a:latin typeface="Times New Roman" panose="02020603050405020304" pitchFamily="18" charset="0"/>
                          <a:cs typeface="Times New Roman" panose="02020603050405020304" pitchFamily="18" charset="0"/>
                        </a:rPr>
                        <a:t>2022</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2023</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2024</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2025</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extLst>
                  <a:ext uri="{0D108BD9-81ED-4DB2-BD59-A6C34878D82A}">
                    <a16:rowId xmlns:a16="http://schemas.microsoft.com/office/drawing/2014/main" val="368386629"/>
                  </a:ext>
                </a:extLst>
              </a:tr>
              <a:tr h="211923">
                <a:tc>
                  <a:txBody>
                    <a:bodyPr/>
                    <a:lstStyle/>
                    <a:p>
                      <a:pPr>
                        <a:lnSpc>
                          <a:spcPct val="107000"/>
                        </a:lnSpc>
                        <a:spcAft>
                          <a:spcPts val="800"/>
                        </a:spcAft>
                      </a:pPr>
                      <a:r>
                        <a:rPr lang="tr-TR" sz="1100" b="1" dirty="0">
                          <a:solidFill>
                            <a:srgbClr val="FF0000"/>
                          </a:solidFill>
                          <a:effectLst/>
                          <a:latin typeface="Times New Roman" panose="02020603050405020304" pitchFamily="18" charset="0"/>
                          <a:cs typeface="Times New Roman" panose="02020603050405020304" pitchFamily="18" charset="0"/>
                        </a:rPr>
                        <a:t>YÜKSEK LİSANS</a:t>
                      </a:r>
                      <a:endParaRPr lang="tr-TR" sz="11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nSpc>
                          <a:spcPct val="107000"/>
                        </a:lnSpc>
                      </a:pPr>
                      <a:endParaRPr lang="tr-TR" sz="1100" dirty="0">
                        <a:effectLst/>
                        <a:latin typeface="Times New Roman" panose="02020603050405020304" pitchFamily="18" charset="0"/>
                        <a:cs typeface="Times New Roman" panose="02020603050405020304" pitchFamily="18" charset="0"/>
                      </a:endParaRPr>
                    </a:p>
                  </a:txBody>
                  <a:tcPr marL="6858" marR="6858" marT="6858" marB="0"/>
                </a:tc>
                <a:tc>
                  <a:txBody>
                    <a:bodyPr/>
                    <a:lstStyle/>
                    <a:p>
                      <a:pPr>
                        <a:lnSpc>
                          <a:spcPct val="107000"/>
                        </a:lnSpc>
                      </a:pPr>
                      <a:endParaRPr lang="tr-TR" sz="1100">
                        <a:effectLst/>
                        <a:latin typeface="Times New Roman" panose="02020603050405020304" pitchFamily="18" charset="0"/>
                        <a:cs typeface="Times New Roman" panose="02020603050405020304" pitchFamily="18" charset="0"/>
                      </a:endParaRPr>
                    </a:p>
                  </a:txBody>
                  <a:tcPr marL="6858" marR="6858" marT="6858" marB="0"/>
                </a:tc>
                <a:tc>
                  <a:txBody>
                    <a:bodyPr/>
                    <a:lstStyle/>
                    <a:p>
                      <a:pPr>
                        <a:lnSpc>
                          <a:spcPct val="107000"/>
                        </a:lnSpc>
                      </a:pPr>
                      <a:endParaRPr lang="tr-TR" sz="1100">
                        <a:effectLst/>
                        <a:latin typeface="Times New Roman" panose="02020603050405020304" pitchFamily="18" charset="0"/>
                        <a:cs typeface="Times New Roman" panose="02020603050405020304" pitchFamily="18" charset="0"/>
                      </a:endParaRPr>
                    </a:p>
                  </a:txBody>
                  <a:tcPr marL="32461" marR="32461" marT="16002" marB="16002"/>
                </a:tc>
                <a:tc>
                  <a:txBody>
                    <a:bodyPr/>
                    <a:lstStyle/>
                    <a:p>
                      <a:pPr>
                        <a:lnSpc>
                          <a:spcPct val="107000"/>
                        </a:lnSpc>
                      </a:pPr>
                      <a:endParaRPr lang="tr-TR" sz="1100" dirty="0">
                        <a:effectLst/>
                        <a:latin typeface="Times New Roman" panose="02020603050405020304" pitchFamily="18" charset="0"/>
                        <a:cs typeface="Times New Roman" panose="02020603050405020304" pitchFamily="18" charset="0"/>
                      </a:endParaRPr>
                    </a:p>
                  </a:txBody>
                  <a:tcPr marL="32461" marR="32461" marT="16002" marB="16002"/>
                </a:tc>
                <a:tc>
                  <a:txBody>
                    <a:bodyPr/>
                    <a:lstStyle/>
                    <a:p>
                      <a:pPr marL="0" algn="ctr" defTabSz="914400" rtl="0" eaLnBrk="1" latinLnBrk="0" hangingPunct="1">
                        <a:lnSpc>
                          <a:spcPct val="107000"/>
                        </a:lnSpc>
                        <a:spcAft>
                          <a:spcPts val="800"/>
                        </a:spcAft>
                      </a:pPr>
                      <a:endParaRPr lang="tr-TR" sz="1100" kern="1200" dirty="0">
                        <a:solidFill>
                          <a:srgbClr val="C00000"/>
                        </a:solidFill>
                        <a:effectLst/>
                        <a:latin typeface="Times New Roman" panose="02020603050405020304" pitchFamily="18" charset="0"/>
                        <a:ea typeface="+mn-ea"/>
                        <a:cs typeface="Times New Roman" panose="02020603050405020304" pitchFamily="18" charset="0"/>
                      </a:endParaRPr>
                    </a:p>
                  </a:txBody>
                  <a:tcPr marL="32461" marR="32461" marT="16002" marB="16002"/>
                </a:tc>
                <a:extLst>
                  <a:ext uri="{0D108BD9-81ED-4DB2-BD59-A6C34878D82A}">
                    <a16:rowId xmlns:a16="http://schemas.microsoft.com/office/drawing/2014/main" val="524981995"/>
                  </a:ext>
                </a:extLst>
              </a:tr>
              <a:tr h="209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Bahçe Bitkileri ABD </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45</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a:effectLst/>
                          <a:latin typeface="Times New Roman" panose="02020603050405020304" pitchFamily="18" charset="0"/>
                          <a:cs typeface="Times New Roman" panose="02020603050405020304" pitchFamily="18" charset="0"/>
                        </a:rPr>
                        <a:t>46</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46</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ea typeface="+mn-ea"/>
                          <a:cs typeface="Times New Roman" panose="02020603050405020304" pitchFamily="18" charset="0"/>
                        </a:rPr>
                        <a:t>47</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mn-ea"/>
                          <a:cs typeface="Times New Roman" panose="02020603050405020304" pitchFamily="18" charset="0"/>
                        </a:rPr>
                        <a:t>39</a:t>
                      </a:r>
                    </a:p>
                  </a:txBody>
                  <a:tcPr marL="32461" marR="32461" marT="16002" marB="16002"/>
                </a:tc>
                <a:extLst>
                  <a:ext uri="{0D108BD9-81ED-4DB2-BD59-A6C34878D82A}">
                    <a16:rowId xmlns:a16="http://schemas.microsoft.com/office/drawing/2014/main" val="3310481389"/>
                  </a:ext>
                </a:extLst>
              </a:tr>
              <a:tr h="209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Biyoloji ABD </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22</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a:effectLst/>
                          <a:latin typeface="Times New Roman" panose="02020603050405020304" pitchFamily="18" charset="0"/>
                          <a:cs typeface="Times New Roman" panose="02020603050405020304" pitchFamily="18" charset="0"/>
                        </a:rPr>
                        <a:t>26</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a:effectLst/>
                          <a:latin typeface="Times New Roman" panose="02020603050405020304" pitchFamily="18" charset="0"/>
                          <a:cs typeface="Times New Roman" panose="02020603050405020304" pitchFamily="18" charset="0"/>
                        </a:rPr>
                        <a:t>24</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ea typeface="+mn-ea"/>
                          <a:cs typeface="Times New Roman" panose="02020603050405020304" pitchFamily="18" charset="0"/>
                        </a:rPr>
                        <a:t>15</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mn-ea"/>
                          <a:cs typeface="Times New Roman" panose="02020603050405020304" pitchFamily="18" charset="0"/>
                        </a:rPr>
                        <a:t>13</a:t>
                      </a:r>
                    </a:p>
                  </a:txBody>
                  <a:tcPr marL="32461" marR="32461" marT="16002" marB="16002"/>
                </a:tc>
                <a:extLst>
                  <a:ext uri="{0D108BD9-81ED-4DB2-BD59-A6C34878D82A}">
                    <a16:rowId xmlns:a16="http://schemas.microsoft.com/office/drawing/2014/main" val="478954914"/>
                  </a:ext>
                </a:extLst>
              </a:tr>
              <a:tr h="209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Elektrik Elektronik Mühendisliği ABD</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34</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26</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19</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ea typeface="+mn-ea"/>
                          <a:cs typeface="Times New Roman" panose="02020603050405020304" pitchFamily="18" charset="0"/>
                        </a:rPr>
                        <a:t>20</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mn-ea"/>
                          <a:cs typeface="Times New Roman" panose="02020603050405020304" pitchFamily="18" charset="0"/>
                        </a:rPr>
                        <a:t>22</a:t>
                      </a:r>
                    </a:p>
                  </a:txBody>
                  <a:tcPr marL="32461" marR="32461" marT="16002" marB="16002"/>
                </a:tc>
                <a:extLst>
                  <a:ext uri="{0D108BD9-81ED-4DB2-BD59-A6C34878D82A}">
                    <a16:rowId xmlns:a16="http://schemas.microsoft.com/office/drawing/2014/main" val="869207790"/>
                  </a:ext>
                </a:extLst>
              </a:tr>
              <a:tr h="209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Tarla Bitkileri ABD</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50</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52</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55</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ea typeface="+mn-ea"/>
                          <a:cs typeface="Times New Roman" panose="02020603050405020304" pitchFamily="18" charset="0"/>
                        </a:rPr>
                        <a:t>46</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mn-ea"/>
                          <a:cs typeface="Times New Roman" panose="02020603050405020304" pitchFamily="18" charset="0"/>
                        </a:rPr>
                        <a:t>37</a:t>
                      </a:r>
                    </a:p>
                  </a:txBody>
                  <a:tcPr marL="32461" marR="32461" marT="16002" marB="16002"/>
                </a:tc>
                <a:extLst>
                  <a:ext uri="{0D108BD9-81ED-4DB2-BD59-A6C34878D82A}">
                    <a16:rowId xmlns:a16="http://schemas.microsoft.com/office/drawing/2014/main" val="3353236262"/>
                  </a:ext>
                </a:extLst>
              </a:tr>
              <a:tr h="209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Zootekni ABD</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21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19</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15</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ea typeface="+mn-ea"/>
                          <a:cs typeface="Times New Roman" panose="02020603050405020304" pitchFamily="18" charset="0"/>
                        </a:rPr>
                        <a:t>17</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mn-ea"/>
                          <a:cs typeface="Times New Roman" panose="02020603050405020304" pitchFamily="18" charset="0"/>
                        </a:rPr>
                        <a:t>08</a:t>
                      </a:r>
                    </a:p>
                  </a:txBody>
                  <a:tcPr marL="32461" marR="32461" marT="16002" marB="16002"/>
                </a:tc>
                <a:extLst>
                  <a:ext uri="{0D108BD9-81ED-4DB2-BD59-A6C34878D82A}">
                    <a16:rowId xmlns:a16="http://schemas.microsoft.com/office/drawing/2014/main" val="914928546"/>
                  </a:ext>
                </a:extLst>
              </a:tr>
              <a:tr h="209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Gıda Mühendisliği ABD</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18</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17</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19</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ea typeface="+mn-ea"/>
                          <a:cs typeface="Times New Roman" panose="02020603050405020304" pitchFamily="18" charset="0"/>
                        </a:rPr>
                        <a:t>22</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mn-ea"/>
                          <a:cs typeface="Times New Roman" panose="02020603050405020304" pitchFamily="18" charset="0"/>
                        </a:rPr>
                        <a:t>15</a:t>
                      </a:r>
                    </a:p>
                  </a:txBody>
                  <a:tcPr marL="32461" marR="32461" marT="16002" marB="16002"/>
                </a:tc>
                <a:extLst>
                  <a:ext uri="{0D108BD9-81ED-4DB2-BD59-A6C34878D82A}">
                    <a16:rowId xmlns:a16="http://schemas.microsoft.com/office/drawing/2014/main" val="1281835489"/>
                  </a:ext>
                </a:extLst>
              </a:tr>
              <a:tr h="209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Kimya ABD</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17</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15</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10</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ea typeface="+mn-ea"/>
                          <a:cs typeface="Times New Roman" panose="02020603050405020304" pitchFamily="18" charset="0"/>
                        </a:rPr>
                        <a:t>11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mn-ea"/>
                          <a:cs typeface="Times New Roman" panose="02020603050405020304" pitchFamily="18" charset="0"/>
                        </a:rPr>
                        <a:t>09</a:t>
                      </a:r>
                    </a:p>
                  </a:txBody>
                  <a:tcPr marL="32461" marR="32461" marT="16002" marB="16002"/>
                </a:tc>
                <a:extLst>
                  <a:ext uri="{0D108BD9-81ED-4DB2-BD59-A6C34878D82A}">
                    <a16:rowId xmlns:a16="http://schemas.microsoft.com/office/drawing/2014/main" val="1104852867"/>
                  </a:ext>
                </a:extLst>
              </a:tr>
              <a:tr h="209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Kimya Mühendisliği ABD</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13</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25</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19</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ea typeface="+mn-ea"/>
                          <a:cs typeface="Times New Roman" panose="02020603050405020304" pitchFamily="18" charset="0"/>
                        </a:rPr>
                        <a:t>13</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mn-ea"/>
                          <a:cs typeface="Times New Roman" panose="02020603050405020304" pitchFamily="18" charset="0"/>
                        </a:rPr>
                        <a:t>06</a:t>
                      </a:r>
                    </a:p>
                  </a:txBody>
                  <a:tcPr marL="32461" marR="32461" marT="16002" marB="16002"/>
                </a:tc>
                <a:extLst>
                  <a:ext uri="{0D108BD9-81ED-4DB2-BD59-A6C34878D82A}">
                    <a16:rowId xmlns:a16="http://schemas.microsoft.com/office/drawing/2014/main" val="2302734216"/>
                  </a:ext>
                </a:extLst>
              </a:tr>
              <a:tr h="209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Matematik ABD</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29</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40</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38</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ea typeface="+mn-ea"/>
                          <a:cs typeface="Times New Roman" panose="02020603050405020304" pitchFamily="18" charset="0"/>
                        </a:rPr>
                        <a:t>28</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mn-ea"/>
                          <a:cs typeface="Times New Roman" panose="02020603050405020304" pitchFamily="18" charset="0"/>
                        </a:rPr>
                        <a:t>13</a:t>
                      </a:r>
                    </a:p>
                  </a:txBody>
                  <a:tcPr marL="32461" marR="32461" marT="16002" marB="16002"/>
                </a:tc>
                <a:extLst>
                  <a:ext uri="{0D108BD9-81ED-4DB2-BD59-A6C34878D82A}">
                    <a16:rowId xmlns:a16="http://schemas.microsoft.com/office/drawing/2014/main" val="1866323694"/>
                  </a:ext>
                </a:extLst>
              </a:tr>
              <a:tr h="209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Fizik ABD</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12</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08</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07</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06</a:t>
                      </a:r>
                    </a:p>
                  </a:txBody>
                  <a:tcPr marL="32461" marR="32461" marT="16002" marB="16002"/>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mn-ea"/>
                          <a:cs typeface="Times New Roman" panose="02020603050405020304" pitchFamily="18" charset="0"/>
                        </a:rPr>
                        <a:t>02</a:t>
                      </a:r>
                    </a:p>
                  </a:txBody>
                  <a:tcPr marL="32461" marR="32461" marT="16002" marB="16002"/>
                </a:tc>
                <a:extLst>
                  <a:ext uri="{0D108BD9-81ED-4DB2-BD59-A6C34878D82A}">
                    <a16:rowId xmlns:a16="http://schemas.microsoft.com/office/drawing/2014/main" val="4059549074"/>
                  </a:ext>
                </a:extLst>
              </a:tr>
              <a:tr h="209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Matematik Eğitimi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34</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38</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47</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ea typeface="+mn-ea"/>
                          <a:cs typeface="Times New Roman" panose="02020603050405020304" pitchFamily="18" charset="0"/>
                        </a:rPr>
                        <a:t>57</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mn-ea"/>
                          <a:cs typeface="Times New Roman" panose="02020603050405020304" pitchFamily="18" charset="0"/>
                        </a:rPr>
                        <a:t>48</a:t>
                      </a:r>
                    </a:p>
                  </a:txBody>
                  <a:tcPr marL="32461" marR="32461" marT="16002" marB="16002"/>
                </a:tc>
                <a:extLst>
                  <a:ext uri="{0D108BD9-81ED-4DB2-BD59-A6C34878D82A}">
                    <a16:rowId xmlns:a16="http://schemas.microsoft.com/office/drawing/2014/main" val="592715739"/>
                  </a:ext>
                </a:extLst>
              </a:tr>
              <a:tr h="209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Fen bilgisi Eğitimi</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19</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36</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45</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ea typeface="+mn-ea"/>
                          <a:cs typeface="Times New Roman" panose="02020603050405020304" pitchFamily="18" charset="0"/>
                        </a:rPr>
                        <a:t>50</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mn-ea"/>
                          <a:cs typeface="Times New Roman" panose="02020603050405020304" pitchFamily="18" charset="0"/>
                        </a:rPr>
                        <a:t>48</a:t>
                      </a:r>
                    </a:p>
                  </a:txBody>
                  <a:tcPr marL="32461" marR="32461" marT="16002" marB="16002"/>
                </a:tc>
                <a:extLst>
                  <a:ext uri="{0D108BD9-81ED-4DB2-BD59-A6C34878D82A}">
                    <a16:rowId xmlns:a16="http://schemas.microsoft.com/office/drawing/2014/main" val="222765329"/>
                  </a:ext>
                </a:extLst>
              </a:tr>
              <a:tr h="209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Şehir ve Bölge Planlama ABD</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a:effectLst/>
                          <a:latin typeface="Times New Roman" panose="02020603050405020304" pitchFamily="18" charset="0"/>
                          <a:cs typeface="Times New Roman" panose="02020603050405020304" pitchFamily="18" charset="0"/>
                        </a:rPr>
                        <a:t>24</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19</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13</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ea typeface="+mn-ea"/>
                          <a:cs typeface="Times New Roman" panose="02020603050405020304" pitchFamily="18" charset="0"/>
                        </a:rPr>
                        <a:t>09</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mn-ea"/>
                          <a:cs typeface="Times New Roman" panose="02020603050405020304" pitchFamily="18" charset="0"/>
                        </a:rPr>
                        <a:t>14</a:t>
                      </a:r>
                    </a:p>
                  </a:txBody>
                  <a:tcPr marL="32461" marR="32461" marT="16002" marB="16002"/>
                </a:tc>
                <a:extLst>
                  <a:ext uri="{0D108BD9-81ED-4DB2-BD59-A6C34878D82A}">
                    <a16:rowId xmlns:a16="http://schemas.microsoft.com/office/drawing/2014/main" val="4187601136"/>
                  </a:ext>
                </a:extLst>
              </a:tr>
              <a:tr h="209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Tarımsal </a:t>
                      </a:r>
                      <a:r>
                        <a:rPr lang="tr-TR" sz="1100" dirty="0" err="1">
                          <a:effectLst/>
                          <a:latin typeface="Times New Roman" panose="02020603050405020304" pitchFamily="18" charset="0"/>
                          <a:cs typeface="Times New Roman" panose="02020603050405020304" pitchFamily="18" charset="0"/>
                        </a:rPr>
                        <a:t>Biyoteknoloji</a:t>
                      </a:r>
                      <a:r>
                        <a:rPr lang="tr-TR" sz="1100" dirty="0">
                          <a:effectLst/>
                          <a:latin typeface="Times New Roman" panose="02020603050405020304" pitchFamily="18" charset="0"/>
                          <a:cs typeface="Times New Roman" panose="02020603050405020304" pitchFamily="18" charset="0"/>
                        </a:rPr>
                        <a:t> ABD</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a:effectLst/>
                          <a:latin typeface="Times New Roman" panose="02020603050405020304" pitchFamily="18" charset="0"/>
                          <a:cs typeface="Times New Roman" panose="02020603050405020304" pitchFamily="18" charset="0"/>
                        </a:rPr>
                        <a:t>24</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19</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15</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ea typeface="+mn-ea"/>
                          <a:cs typeface="Times New Roman" panose="02020603050405020304" pitchFamily="18" charset="0"/>
                        </a:rPr>
                        <a:t>10</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mn-ea"/>
                          <a:cs typeface="Times New Roman" panose="02020603050405020304" pitchFamily="18" charset="0"/>
                        </a:rPr>
                        <a:t>05</a:t>
                      </a:r>
                    </a:p>
                  </a:txBody>
                  <a:tcPr marL="32461" marR="32461" marT="16002" marB="16002"/>
                </a:tc>
                <a:extLst>
                  <a:ext uri="{0D108BD9-81ED-4DB2-BD59-A6C34878D82A}">
                    <a16:rowId xmlns:a16="http://schemas.microsoft.com/office/drawing/2014/main" val="1515196665"/>
                  </a:ext>
                </a:extLst>
              </a:tr>
              <a:tr h="209564">
                <a:tc>
                  <a:txBody>
                    <a:bodyPr/>
                    <a:lstStyle/>
                    <a:p>
                      <a:pPr>
                        <a:lnSpc>
                          <a:spcPct val="107000"/>
                        </a:lnSpc>
                        <a:spcAft>
                          <a:spcPts val="800"/>
                        </a:spcAft>
                      </a:pPr>
                      <a:r>
                        <a:rPr lang="tr-TR" sz="1100" dirty="0" err="1">
                          <a:effectLst/>
                          <a:latin typeface="Times New Roman" panose="02020603050405020304" pitchFamily="18" charset="0"/>
                          <a:cs typeface="Times New Roman" panose="02020603050405020304" pitchFamily="18" charset="0"/>
                        </a:rPr>
                        <a:t>Biyosistem</a:t>
                      </a:r>
                      <a:r>
                        <a:rPr lang="tr-TR" sz="1100" dirty="0">
                          <a:effectLst/>
                          <a:latin typeface="Times New Roman" panose="02020603050405020304" pitchFamily="18" charset="0"/>
                          <a:cs typeface="Times New Roman" panose="02020603050405020304" pitchFamily="18" charset="0"/>
                        </a:rPr>
                        <a:t> Mühendisliği ABD</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20</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16</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09</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ea typeface="+mn-ea"/>
                          <a:cs typeface="Times New Roman" panose="02020603050405020304" pitchFamily="18" charset="0"/>
                        </a:rPr>
                        <a:t>16</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mn-ea"/>
                          <a:cs typeface="Times New Roman" panose="02020603050405020304" pitchFamily="18" charset="0"/>
                        </a:rPr>
                        <a:t>25</a:t>
                      </a:r>
                    </a:p>
                  </a:txBody>
                  <a:tcPr marL="32461" marR="32461" marT="16002" marB="16002"/>
                </a:tc>
                <a:extLst>
                  <a:ext uri="{0D108BD9-81ED-4DB2-BD59-A6C34878D82A}">
                    <a16:rowId xmlns:a16="http://schemas.microsoft.com/office/drawing/2014/main" val="3804834155"/>
                  </a:ext>
                </a:extLst>
              </a:tr>
              <a:tr h="209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Bilgisayar Mühendisliği ABD</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06</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17</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29</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ea typeface="+mn-ea"/>
                          <a:cs typeface="Times New Roman" panose="02020603050405020304" pitchFamily="18" charset="0"/>
                        </a:rPr>
                        <a:t>33</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mn-ea"/>
                          <a:cs typeface="Times New Roman" panose="02020603050405020304" pitchFamily="18" charset="0"/>
                        </a:rPr>
                        <a:t>37</a:t>
                      </a:r>
                    </a:p>
                  </a:txBody>
                  <a:tcPr marL="32461" marR="32461" marT="16002" marB="16002"/>
                </a:tc>
                <a:extLst>
                  <a:ext uri="{0D108BD9-81ED-4DB2-BD59-A6C34878D82A}">
                    <a16:rowId xmlns:a16="http://schemas.microsoft.com/office/drawing/2014/main" val="2657043623"/>
                  </a:ext>
                </a:extLst>
              </a:tr>
              <a:tr h="209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Bitki Koruma ABD</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37</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50</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dirty="0">
                          <a:effectLst/>
                          <a:latin typeface="Times New Roman" panose="02020603050405020304" pitchFamily="18" charset="0"/>
                          <a:cs typeface="Times New Roman" panose="02020603050405020304" pitchFamily="18" charset="0"/>
                        </a:rPr>
                        <a:t>43</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ea typeface="+mn-ea"/>
                          <a:cs typeface="Times New Roman" panose="02020603050405020304" pitchFamily="18" charset="0"/>
                        </a:rPr>
                        <a:t>32</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mn-ea"/>
                          <a:cs typeface="Times New Roman" panose="02020603050405020304" pitchFamily="18" charset="0"/>
                        </a:rPr>
                        <a:t>36</a:t>
                      </a:r>
                    </a:p>
                  </a:txBody>
                  <a:tcPr marL="32461" marR="32461" marT="16002" marB="16002"/>
                </a:tc>
                <a:extLst>
                  <a:ext uri="{0D108BD9-81ED-4DB2-BD59-A6C34878D82A}">
                    <a16:rowId xmlns:a16="http://schemas.microsoft.com/office/drawing/2014/main" val="551717206"/>
                  </a:ext>
                </a:extLst>
              </a:tr>
              <a:tr h="217824">
                <a:tc>
                  <a:txBody>
                    <a:bodyPr/>
                    <a:lstStyle/>
                    <a:p>
                      <a:pPr>
                        <a:lnSpc>
                          <a:spcPct val="107000"/>
                        </a:lnSpc>
                        <a:spcAft>
                          <a:spcPts val="80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Makine Mühendisliği</a:t>
                      </a:r>
                    </a:p>
                  </a:txBody>
                  <a:tcPr marL="32461" marR="32461" marT="16002" marB="16002"/>
                </a:tc>
                <a:tc>
                  <a:txBody>
                    <a:bodyPr/>
                    <a:lstStyle/>
                    <a:p>
                      <a:pPr algn="ctr">
                        <a:lnSpc>
                          <a:spcPct val="107000"/>
                        </a:lnSpc>
                        <a:spcAft>
                          <a:spcPts val="800"/>
                        </a:spcAft>
                      </a:pP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ea typeface="Calibri" panose="020F0502020204030204" pitchFamily="34" charset="0"/>
                          <a:cs typeface="Times New Roman" panose="02020603050405020304" pitchFamily="18" charset="0"/>
                        </a:rPr>
                        <a:t>07</a:t>
                      </a:r>
                    </a:p>
                  </a:txBody>
                  <a:tcPr marL="32461" marR="32461" marT="16002" marB="16002"/>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mn-ea"/>
                          <a:cs typeface="Times New Roman" panose="02020603050405020304" pitchFamily="18" charset="0"/>
                        </a:rPr>
                        <a:t>13</a:t>
                      </a:r>
                    </a:p>
                  </a:txBody>
                  <a:tcPr marL="32461" marR="32461" marT="16002" marB="16002"/>
                </a:tc>
                <a:extLst>
                  <a:ext uri="{0D108BD9-81ED-4DB2-BD59-A6C34878D82A}">
                    <a16:rowId xmlns:a16="http://schemas.microsoft.com/office/drawing/2014/main" val="4229281810"/>
                  </a:ext>
                </a:extLst>
              </a:tr>
              <a:tr h="217824">
                <a:tc>
                  <a:txBody>
                    <a:bodyPr/>
                    <a:lstStyle/>
                    <a:p>
                      <a:pPr>
                        <a:lnSpc>
                          <a:spcPct val="107000"/>
                        </a:lnSpc>
                        <a:spcAft>
                          <a:spcPts val="800"/>
                        </a:spcAft>
                      </a:pPr>
                      <a:r>
                        <a:rPr lang="tr-TR" sz="1100" b="1" dirty="0">
                          <a:solidFill>
                            <a:srgbClr val="FF0000"/>
                          </a:solidFill>
                          <a:effectLst/>
                          <a:latin typeface="Times New Roman" panose="02020603050405020304" pitchFamily="18" charset="0"/>
                          <a:cs typeface="Times New Roman" panose="02020603050405020304" pitchFamily="18" charset="0"/>
                        </a:rPr>
                        <a:t>DOKTORA</a:t>
                      </a:r>
                      <a:endParaRPr lang="tr-TR" sz="11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nSpc>
                          <a:spcPct val="107000"/>
                        </a:lnSpc>
                      </a:pPr>
                      <a:endParaRPr lang="tr-TR" sz="1100" dirty="0">
                        <a:effectLst/>
                        <a:latin typeface="Times New Roman" panose="02020603050405020304" pitchFamily="18" charset="0"/>
                        <a:cs typeface="Times New Roman" panose="02020603050405020304" pitchFamily="18" charset="0"/>
                      </a:endParaRPr>
                    </a:p>
                  </a:txBody>
                  <a:tcPr marL="6858" marR="6858" marT="6858" marB="0"/>
                </a:tc>
                <a:tc>
                  <a:txBody>
                    <a:bodyPr/>
                    <a:lstStyle/>
                    <a:p>
                      <a:pPr>
                        <a:lnSpc>
                          <a:spcPct val="107000"/>
                        </a:lnSpc>
                      </a:pPr>
                      <a:endParaRPr lang="tr-TR" sz="1100" dirty="0">
                        <a:effectLst/>
                        <a:latin typeface="Times New Roman" panose="02020603050405020304" pitchFamily="18" charset="0"/>
                        <a:cs typeface="Times New Roman" panose="02020603050405020304" pitchFamily="18" charset="0"/>
                      </a:endParaRPr>
                    </a:p>
                  </a:txBody>
                  <a:tcPr marL="6858" marR="6858" marT="6858" marB="0"/>
                </a:tc>
                <a:tc>
                  <a:txBody>
                    <a:bodyPr/>
                    <a:lstStyle/>
                    <a:p>
                      <a:pPr>
                        <a:lnSpc>
                          <a:spcPct val="107000"/>
                        </a:lnSpc>
                      </a:pPr>
                      <a:endParaRPr lang="tr-TR" sz="1100" dirty="0">
                        <a:effectLst/>
                        <a:latin typeface="Times New Roman" panose="02020603050405020304" pitchFamily="18" charset="0"/>
                        <a:cs typeface="Times New Roman" panose="02020603050405020304" pitchFamily="18" charset="0"/>
                      </a:endParaRPr>
                    </a:p>
                  </a:txBody>
                  <a:tcPr marL="32461" marR="32461" marT="16002" marB="16002"/>
                </a:tc>
                <a:tc>
                  <a:txBody>
                    <a:bodyPr/>
                    <a:lstStyle/>
                    <a:p>
                      <a:pPr>
                        <a:lnSpc>
                          <a:spcPct val="107000"/>
                        </a:lnSpc>
                      </a:pPr>
                      <a:r>
                        <a:rPr lang="tr-TR" sz="1100">
                          <a:effectLst/>
                          <a:latin typeface="Times New Roman" panose="02020603050405020304" pitchFamily="18" charset="0"/>
                          <a:cs typeface="Times New Roman" panose="02020603050405020304" pitchFamily="18" charset="0"/>
                        </a:rPr>
                        <a:t>                  </a:t>
                      </a:r>
                      <a:r>
                        <a:rPr lang="tr-TR" sz="1100" baseline="0">
                          <a:effectLst/>
                          <a:latin typeface="Times New Roman" panose="02020603050405020304" pitchFamily="18" charset="0"/>
                          <a:cs typeface="Times New Roman" panose="02020603050405020304" pitchFamily="18" charset="0"/>
                        </a:rPr>
                        <a:t>                   </a:t>
                      </a:r>
                      <a:r>
                        <a:rPr lang="tr-TR" sz="1100">
                          <a:effectLst/>
                          <a:latin typeface="Times New Roman" panose="02020603050405020304" pitchFamily="18" charset="0"/>
                          <a:cs typeface="Times New Roman" panose="02020603050405020304" pitchFamily="18" charset="0"/>
                        </a:rPr>
                        <a:t> 439</a:t>
                      </a:r>
                      <a:endParaRPr lang="tr-TR" sz="1100" dirty="0">
                        <a:effectLst/>
                        <a:latin typeface="Times New Roman" panose="02020603050405020304" pitchFamily="18" charset="0"/>
                        <a:cs typeface="Times New Roman" panose="02020603050405020304" pitchFamily="18" charset="0"/>
                      </a:endParaRPr>
                    </a:p>
                  </a:txBody>
                  <a:tcPr marL="32461" marR="32461" marT="16002" marB="16002"/>
                </a:tc>
                <a:tc>
                  <a:txBody>
                    <a:bodyPr/>
                    <a:lstStyle/>
                    <a:p>
                      <a:pPr marL="0" algn="ctr" defTabSz="914400" rtl="0" eaLnBrk="1" latinLnBrk="0" hangingPunct="1">
                        <a:lnSpc>
                          <a:spcPct val="107000"/>
                        </a:lnSpc>
                        <a:spcAft>
                          <a:spcPts val="800"/>
                        </a:spcAft>
                      </a:pPr>
                      <a:r>
                        <a:rPr lang="tr-TR" sz="1100" kern="1200">
                          <a:solidFill>
                            <a:schemeClr val="dk1"/>
                          </a:solidFill>
                          <a:effectLst/>
                          <a:latin typeface="Times New Roman" panose="02020603050405020304" pitchFamily="18" charset="0"/>
                          <a:ea typeface="+mn-ea"/>
                          <a:cs typeface="Times New Roman" panose="02020603050405020304" pitchFamily="18" charset="0"/>
                        </a:rPr>
                        <a:t>                       390</a:t>
                      </a:r>
                      <a:endParaRPr lang="tr-TR" sz="1100" kern="1200" dirty="0">
                        <a:solidFill>
                          <a:schemeClr val="dk1"/>
                        </a:solidFill>
                        <a:effectLst/>
                        <a:latin typeface="Times New Roman" panose="02020603050405020304" pitchFamily="18" charset="0"/>
                        <a:ea typeface="+mn-ea"/>
                        <a:cs typeface="Times New Roman" panose="02020603050405020304" pitchFamily="18" charset="0"/>
                      </a:endParaRPr>
                    </a:p>
                  </a:txBody>
                  <a:tcPr marL="32461" marR="32461" marT="16002" marB="16002"/>
                </a:tc>
                <a:extLst>
                  <a:ext uri="{0D108BD9-81ED-4DB2-BD59-A6C34878D82A}">
                    <a16:rowId xmlns:a16="http://schemas.microsoft.com/office/drawing/2014/main" val="1323149009"/>
                  </a:ext>
                </a:extLst>
              </a:tr>
              <a:tr h="209564">
                <a:tc>
                  <a:txBody>
                    <a:bodyPr/>
                    <a:lstStyle/>
                    <a:p>
                      <a:pPr>
                        <a:lnSpc>
                          <a:spcPct val="107000"/>
                        </a:lnSpc>
                        <a:spcAft>
                          <a:spcPts val="800"/>
                        </a:spcAft>
                      </a:pPr>
                      <a:r>
                        <a:rPr lang="tr-TR" sz="1100" dirty="0">
                          <a:effectLst/>
                          <a:latin typeface="Times New Roman" panose="02020603050405020304" pitchFamily="18" charset="0"/>
                          <a:cs typeface="Times New Roman" panose="02020603050405020304" pitchFamily="18" charset="0"/>
                        </a:rPr>
                        <a:t>Elektrik Elektronik Mühendisliği ABD</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a:effectLst/>
                          <a:latin typeface="Times New Roman" panose="02020603050405020304" pitchFamily="18" charset="0"/>
                          <a:cs typeface="Times New Roman" panose="02020603050405020304" pitchFamily="18" charset="0"/>
                        </a:rPr>
                        <a:t>2</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a:effectLst/>
                          <a:latin typeface="Times New Roman" panose="02020603050405020304" pitchFamily="18" charset="0"/>
                          <a:cs typeface="Times New Roman" panose="02020603050405020304" pitchFamily="18" charset="0"/>
                        </a:rPr>
                        <a:t>-</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a:effectLst/>
                          <a:latin typeface="Times New Roman" panose="02020603050405020304" pitchFamily="18" charset="0"/>
                          <a:cs typeface="Times New Roman" panose="02020603050405020304" pitchFamily="18" charset="0"/>
                        </a:rPr>
                        <a:t>2</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a:effectLst/>
                          <a:latin typeface="Times New Roman" panose="02020603050405020304" pitchFamily="18" charset="0"/>
                          <a:ea typeface="+mn-ea"/>
                          <a:cs typeface="Times New Roman" panose="02020603050405020304" pitchFamily="18" charset="0"/>
                        </a:rPr>
                        <a:t>3</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marL="0" algn="ctr" defTabSz="914400" rtl="0" eaLnBrk="1" latinLnBrk="0" hangingPunct="1">
                        <a:lnSpc>
                          <a:spcPct val="107000"/>
                        </a:lnSpc>
                        <a:spcAft>
                          <a:spcPts val="800"/>
                        </a:spcAft>
                      </a:pPr>
                      <a:r>
                        <a:rPr lang="tr-TR" sz="1100" kern="1200">
                          <a:solidFill>
                            <a:schemeClr val="dk1"/>
                          </a:solidFill>
                          <a:effectLst/>
                          <a:latin typeface="Times New Roman" panose="02020603050405020304" pitchFamily="18" charset="0"/>
                          <a:ea typeface="+mn-ea"/>
                          <a:cs typeface="Times New Roman" panose="02020603050405020304" pitchFamily="18" charset="0"/>
                        </a:rPr>
                        <a:t>3</a:t>
                      </a:r>
                      <a:endParaRPr lang="tr-TR" sz="1100" kern="1200" dirty="0">
                        <a:solidFill>
                          <a:schemeClr val="dk1"/>
                        </a:solidFill>
                        <a:effectLst/>
                        <a:latin typeface="Times New Roman" panose="02020603050405020304" pitchFamily="18" charset="0"/>
                        <a:ea typeface="+mn-ea"/>
                        <a:cs typeface="Times New Roman" panose="02020603050405020304" pitchFamily="18" charset="0"/>
                      </a:endParaRPr>
                    </a:p>
                  </a:txBody>
                  <a:tcPr marL="32461" marR="32461" marT="16002" marB="16002"/>
                </a:tc>
                <a:extLst>
                  <a:ext uri="{0D108BD9-81ED-4DB2-BD59-A6C34878D82A}">
                    <a16:rowId xmlns:a16="http://schemas.microsoft.com/office/drawing/2014/main" val="3508193883"/>
                  </a:ext>
                </a:extLst>
              </a:tr>
              <a:tr h="209564">
                <a:tc>
                  <a:txBody>
                    <a:bodyPr/>
                    <a:lstStyle/>
                    <a:p>
                      <a:pPr>
                        <a:lnSpc>
                          <a:spcPct val="107000"/>
                        </a:lnSpc>
                        <a:spcAft>
                          <a:spcPts val="800"/>
                        </a:spcAft>
                      </a:pPr>
                      <a:r>
                        <a:rPr lang="tr-TR" sz="1100">
                          <a:effectLst/>
                          <a:latin typeface="Times New Roman" panose="02020603050405020304" pitchFamily="18" charset="0"/>
                          <a:cs typeface="Times New Roman" panose="02020603050405020304" pitchFamily="18" charset="0"/>
                        </a:rPr>
                        <a:t>Tarla Bitkileri ABD </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a:effectLst/>
                          <a:latin typeface="Times New Roman" panose="02020603050405020304" pitchFamily="18" charset="0"/>
                          <a:cs typeface="Times New Roman" panose="02020603050405020304" pitchFamily="18" charset="0"/>
                        </a:rPr>
                        <a:t>6</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a:effectLst/>
                          <a:latin typeface="Times New Roman" panose="02020603050405020304" pitchFamily="18" charset="0"/>
                          <a:cs typeface="Times New Roman" panose="02020603050405020304" pitchFamily="18" charset="0"/>
                        </a:rPr>
                        <a:t>10</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a:effectLst/>
                          <a:latin typeface="Times New Roman" panose="02020603050405020304" pitchFamily="18" charset="0"/>
                          <a:cs typeface="Times New Roman" panose="02020603050405020304" pitchFamily="18" charset="0"/>
                        </a:rPr>
                        <a:t>13</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a:effectLst/>
                          <a:latin typeface="Times New Roman" panose="02020603050405020304" pitchFamily="18" charset="0"/>
                          <a:cs typeface="Times New Roman" panose="02020603050405020304" pitchFamily="18" charset="0"/>
                        </a:rPr>
                        <a:t>10</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marL="0" algn="ctr" defTabSz="914400" rtl="0" eaLnBrk="1" latinLnBrk="0" hangingPunct="1">
                        <a:lnSpc>
                          <a:spcPct val="107000"/>
                        </a:lnSpc>
                        <a:spcAft>
                          <a:spcPts val="800"/>
                        </a:spcAft>
                      </a:pPr>
                      <a:r>
                        <a:rPr lang="tr-TR" sz="1100" kern="1200">
                          <a:solidFill>
                            <a:schemeClr val="dk1"/>
                          </a:solidFill>
                          <a:effectLst/>
                          <a:latin typeface="Times New Roman" panose="02020603050405020304" pitchFamily="18" charset="0"/>
                          <a:ea typeface="+mn-ea"/>
                          <a:cs typeface="Times New Roman" panose="02020603050405020304" pitchFamily="18" charset="0"/>
                        </a:rPr>
                        <a:t>7</a:t>
                      </a:r>
                      <a:endParaRPr lang="tr-TR" sz="1100" kern="1200" dirty="0">
                        <a:solidFill>
                          <a:schemeClr val="dk1"/>
                        </a:solidFill>
                        <a:effectLst/>
                        <a:latin typeface="Times New Roman" panose="02020603050405020304" pitchFamily="18" charset="0"/>
                        <a:ea typeface="+mn-ea"/>
                        <a:cs typeface="Times New Roman" panose="02020603050405020304" pitchFamily="18" charset="0"/>
                      </a:endParaRPr>
                    </a:p>
                  </a:txBody>
                  <a:tcPr marL="32461" marR="32461" marT="16002" marB="16002"/>
                </a:tc>
                <a:extLst>
                  <a:ext uri="{0D108BD9-81ED-4DB2-BD59-A6C34878D82A}">
                    <a16:rowId xmlns:a16="http://schemas.microsoft.com/office/drawing/2014/main" val="440276839"/>
                  </a:ext>
                </a:extLst>
              </a:tr>
              <a:tr h="209564">
                <a:tc>
                  <a:txBody>
                    <a:bodyPr/>
                    <a:lstStyle/>
                    <a:p>
                      <a:pPr>
                        <a:lnSpc>
                          <a:spcPct val="107000"/>
                        </a:lnSpc>
                        <a:spcAft>
                          <a:spcPts val="800"/>
                        </a:spcAft>
                      </a:pPr>
                      <a:r>
                        <a:rPr lang="tr-TR" sz="1100">
                          <a:effectLst/>
                          <a:latin typeface="Times New Roman" panose="02020603050405020304" pitchFamily="18" charset="0"/>
                          <a:cs typeface="Times New Roman" panose="02020603050405020304" pitchFamily="18" charset="0"/>
                        </a:rPr>
                        <a:t>Kimya Mühendisliği ABD</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a:effectLst/>
                          <a:latin typeface="Times New Roman" panose="02020603050405020304" pitchFamily="18" charset="0"/>
                          <a:cs typeface="Times New Roman" panose="02020603050405020304" pitchFamily="18" charset="0"/>
                        </a:rPr>
                        <a:t>2</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a:effectLst/>
                          <a:latin typeface="Times New Roman" panose="02020603050405020304" pitchFamily="18" charset="0"/>
                          <a:cs typeface="Times New Roman" panose="02020603050405020304" pitchFamily="18" charset="0"/>
                        </a:rPr>
                        <a:t>3</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a:effectLst/>
                          <a:latin typeface="Times New Roman" panose="02020603050405020304" pitchFamily="18" charset="0"/>
                          <a:cs typeface="Times New Roman" panose="02020603050405020304" pitchFamily="18" charset="0"/>
                        </a:rPr>
                        <a:t>3</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a:effectLst/>
                          <a:latin typeface="Times New Roman" panose="02020603050405020304" pitchFamily="18" charset="0"/>
                          <a:ea typeface="+mn-ea"/>
                          <a:cs typeface="Times New Roman" panose="02020603050405020304" pitchFamily="18" charset="0"/>
                        </a:rPr>
                        <a:t>06</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marL="0" algn="ctr" defTabSz="914400" rtl="0" eaLnBrk="1" latinLnBrk="0" hangingPunct="1">
                        <a:lnSpc>
                          <a:spcPct val="107000"/>
                        </a:lnSpc>
                        <a:spcAft>
                          <a:spcPts val="800"/>
                        </a:spcAft>
                      </a:pPr>
                      <a:r>
                        <a:rPr lang="tr-TR" sz="1100" kern="1200">
                          <a:solidFill>
                            <a:schemeClr val="dk1"/>
                          </a:solidFill>
                          <a:effectLst/>
                          <a:latin typeface="Times New Roman" panose="02020603050405020304" pitchFamily="18" charset="0"/>
                          <a:ea typeface="+mn-ea"/>
                          <a:cs typeface="Times New Roman" panose="02020603050405020304" pitchFamily="18" charset="0"/>
                        </a:rPr>
                        <a:t>7</a:t>
                      </a:r>
                      <a:endParaRPr lang="tr-TR" sz="1100" kern="1200" dirty="0">
                        <a:solidFill>
                          <a:schemeClr val="dk1"/>
                        </a:solidFill>
                        <a:effectLst/>
                        <a:latin typeface="Times New Roman" panose="02020603050405020304" pitchFamily="18" charset="0"/>
                        <a:ea typeface="+mn-ea"/>
                        <a:cs typeface="Times New Roman" panose="02020603050405020304" pitchFamily="18" charset="0"/>
                      </a:endParaRPr>
                    </a:p>
                  </a:txBody>
                  <a:tcPr marL="32461" marR="32461" marT="16002" marB="16002"/>
                </a:tc>
                <a:extLst>
                  <a:ext uri="{0D108BD9-81ED-4DB2-BD59-A6C34878D82A}">
                    <a16:rowId xmlns:a16="http://schemas.microsoft.com/office/drawing/2014/main" val="3580463627"/>
                  </a:ext>
                </a:extLst>
              </a:tr>
              <a:tr h="209564">
                <a:tc>
                  <a:txBody>
                    <a:bodyPr/>
                    <a:lstStyle/>
                    <a:p>
                      <a:pPr>
                        <a:lnSpc>
                          <a:spcPct val="107000"/>
                        </a:lnSpc>
                        <a:spcAft>
                          <a:spcPts val="800"/>
                        </a:spcAft>
                      </a:pPr>
                      <a:r>
                        <a:rPr lang="tr-TR" sz="1100">
                          <a:effectLst/>
                          <a:latin typeface="Times New Roman" panose="02020603050405020304" pitchFamily="18" charset="0"/>
                          <a:cs typeface="Times New Roman" panose="02020603050405020304" pitchFamily="18" charset="0"/>
                        </a:rPr>
                        <a:t>Matematik ABD</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a:effectLst/>
                          <a:latin typeface="Times New Roman" panose="02020603050405020304" pitchFamily="18" charset="0"/>
                          <a:cs typeface="Times New Roman" panose="02020603050405020304" pitchFamily="18" charset="0"/>
                        </a:rPr>
                        <a:t>2</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a:effectLst/>
                          <a:latin typeface="Times New Roman" panose="02020603050405020304" pitchFamily="18" charset="0"/>
                          <a:cs typeface="Times New Roman" panose="02020603050405020304" pitchFamily="18" charset="0"/>
                        </a:rPr>
                        <a:t>3</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a:effectLst/>
                          <a:latin typeface="Times New Roman" panose="02020603050405020304" pitchFamily="18" charset="0"/>
                          <a:cs typeface="Times New Roman" panose="02020603050405020304" pitchFamily="18" charset="0"/>
                        </a:rPr>
                        <a:t>7</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a:effectLst/>
                          <a:latin typeface="Times New Roman" panose="02020603050405020304" pitchFamily="18" charset="0"/>
                          <a:ea typeface="+mn-ea"/>
                          <a:cs typeface="Times New Roman" panose="02020603050405020304" pitchFamily="18" charset="0"/>
                        </a:rPr>
                        <a:t>05</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marL="0" algn="ctr" defTabSz="914400" rtl="0" eaLnBrk="1" latinLnBrk="0" hangingPunct="1">
                        <a:lnSpc>
                          <a:spcPct val="107000"/>
                        </a:lnSpc>
                        <a:spcAft>
                          <a:spcPts val="800"/>
                        </a:spcAft>
                      </a:pPr>
                      <a:r>
                        <a:rPr lang="tr-TR" sz="1100" kern="1200">
                          <a:solidFill>
                            <a:schemeClr val="dk1"/>
                          </a:solidFill>
                          <a:effectLst/>
                          <a:latin typeface="Times New Roman" panose="02020603050405020304" pitchFamily="18" charset="0"/>
                          <a:ea typeface="+mn-ea"/>
                          <a:cs typeface="Times New Roman" panose="02020603050405020304" pitchFamily="18" charset="0"/>
                        </a:rPr>
                        <a:t>6</a:t>
                      </a:r>
                      <a:endParaRPr lang="tr-TR" sz="1100" kern="1200" dirty="0">
                        <a:solidFill>
                          <a:schemeClr val="dk1"/>
                        </a:solidFill>
                        <a:effectLst/>
                        <a:latin typeface="Times New Roman" panose="02020603050405020304" pitchFamily="18" charset="0"/>
                        <a:ea typeface="+mn-ea"/>
                        <a:cs typeface="Times New Roman" panose="02020603050405020304" pitchFamily="18" charset="0"/>
                      </a:endParaRPr>
                    </a:p>
                  </a:txBody>
                  <a:tcPr marL="32461" marR="32461" marT="16002" marB="16002"/>
                </a:tc>
                <a:extLst>
                  <a:ext uri="{0D108BD9-81ED-4DB2-BD59-A6C34878D82A}">
                    <a16:rowId xmlns:a16="http://schemas.microsoft.com/office/drawing/2014/main" val="241558077"/>
                  </a:ext>
                </a:extLst>
              </a:tr>
              <a:tr h="209564">
                <a:tc>
                  <a:txBody>
                    <a:bodyPr/>
                    <a:lstStyle/>
                    <a:p>
                      <a:pPr>
                        <a:lnSpc>
                          <a:spcPct val="107000"/>
                        </a:lnSpc>
                        <a:spcAft>
                          <a:spcPts val="800"/>
                        </a:spcAft>
                      </a:pPr>
                      <a:r>
                        <a:rPr lang="tr-TR" sz="1100">
                          <a:effectLst/>
                          <a:latin typeface="Times New Roman" panose="02020603050405020304" pitchFamily="18" charset="0"/>
                          <a:cs typeface="Times New Roman" panose="02020603050405020304" pitchFamily="18" charset="0"/>
                        </a:rPr>
                        <a:t>Kimya ABD</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a:effectLst/>
                          <a:latin typeface="Times New Roman" panose="02020603050405020304" pitchFamily="18" charset="0"/>
                          <a:cs typeface="Times New Roman" panose="02020603050405020304" pitchFamily="18" charset="0"/>
                        </a:rPr>
                        <a:t>3</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a:effectLst/>
                          <a:latin typeface="Times New Roman" panose="02020603050405020304" pitchFamily="18" charset="0"/>
                          <a:cs typeface="Times New Roman" panose="02020603050405020304" pitchFamily="18" charset="0"/>
                        </a:rPr>
                        <a:t>1</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a:effectLst/>
                          <a:latin typeface="Times New Roman" panose="02020603050405020304" pitchFamily="18" charset="0"/>
                          <a:cs typeface="Times New Roman" panose="02020603050405020304" pitchFamily="18" charset="0"/>
                        </a:rPr>
                        <a:t>2</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a:effectLst/>
                          <a:latin typeface="Times New Roman" panose="02020603050405020304" pitchFamily="18" charset="0"/>
                          <a:ea typeface="+mn-ea"/>
                          <a:cs typeface="Times New Roman" panose="02020603050405020304" pitchFamily="18" charset="0"/>
                        </a:rPr>
                        <a:t>02</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marL="0" algn="ctr" defTabSz="914400" rtl="0" eaLnBrk="1" latinLnBrk="0" hangingPunct="1">
                        <a:lnSpc>
                          <a:spcPct val="107000"/>
                        </a:lnSpc>
                        <a:spcAft>
                          <a:spcPts val="800"/>
                        </a:spcAft>
                      </a:pPr>
                      <a:r>
                        <a:rPr lang="tr-TR" sz="1100" kern="1200">
                          <a:solidFill>
                            <a:schemeClr val="dk1"/>
                          </a:solidFill>
                          <a:effectLst/>
                          <a:latin typeface="Times New Roman" panose="02020603050405020304" pitchFamily="18" charset="0"/>
                          <a:ea typeface="+mn-ea"/>
                          <a:cs typeface="Times New Roman" panose="02020603050405020304" pitchFamily="18" charset="0"/>
                        </a:rPr>
                        <a:t>4</a:t>
                      </a:r>
                      <a:endParaRPr lang="tr-TR" sz="1100" kern="1200" dirty="0">
                        <a:solidFill>
                          <a:schemeClr val="dk1"/>
                        </a:solidFill>
                        <a:effectLst/>
                        <a:latin typeface="Times New Roman" panose="02020603050405020304" pitchFamily="18" charset="0"/>
                        <a:ea typeface="+mn-ea"/>
                        <a:cs typeface="Times New Roman" panose="02020603050405020304" pitchFamily="18" charset="0"/>
                      </a:endParaRPr>
                    </a:p>
                  </a:txBody>
                  <a:tcPr marL="32461" marR="32461" marT="16002" marB="16002"/>
                </a:tc>
                <a:extLst>
                  <a:ext uri="{0D108BD9-81ED-4DB2-BD59-A6C34878D82A}">
                    <a16:rowId xmlns:a16="http://schemas.microsoft.com/office/drawing/2014/main" val="720036574"/>
                  </a:ext>
                </a:extLst>
              </a:tr>
              <a:tr h="320351">
                <a:tc>
                  <a:txBody>
                    <a:bodyPr/>
                    <a:lstStyle/>
                    <a:p>
                      <a:pPr>
                        <a:lnSpc>
                          <a:spcPct val="107000"/>
                        </a:lnSpc>
                        <a:spcAft>
                          <a:spcPts val="800"/>
                        </a:spcAft>
                      </a:pPr>
                      <a:r>
                        <a:rPr lang="tr-TR" sz="1100">
                          <a:effectLst/>
                          <a:latin typeface="Times New Roman" panose="02020603050405020304" pitchFamily="18" charset="0"/>
                          <a:cs typeface="Times New Roman" panose="02020603050405020304" pitchFamily="18" charset="0"/>
                        </a:rPr>
                        <a:t>Bahçe Bitkileri ABD</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a:effectLst/>
                          <a:latin typeface="Times New Roman" panose="02020603050405020304" pitchFamily="18" charset="0"/>
                          <a:cs typeface="Times New Roman" panose="02020603050405020304" pitchFamily="18" charset="0"/>
                        </a:rPr>
                        <a:t>-</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a:effectLst/>
                          <a:latin typeface="Times New Roman" panose="02020603050405020304" pitchFamily="18" charset="0"/>
                          <a:cs typeface="Times New Roman" panose="02020603050405020304" pitchFamily="18" charset="0"/>
                        </a:rPr>
                        <a:t>-</a:t>
                      </a:r>
                      <a:endParaRPr lang="tr-TR"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a:effectLst/>
                          <a:latin typeface="Times New Roman" panose="02020603050405020304" pitchFamily="18" charset="0"/>
                          <a:cs typeface="Times New Roman" panose="02020603050405020304" pitchFamily="18" charset="0"/>
                        </a:rPr>
                        <a:t>-</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dirty="0">
                          <a:effectLst/>
                          <a:latin typeface="Times New Roman" panose="02020603050405020304" pitchFamily="18" charset="0"/>
                          <a:ea typeface="+mn-ea"/>
                          <a:cs typeface="Times New Roman" panose="02020603050405020304" pitchFamily="18" charset="0"/>
                        </a:rPr>
                        <a:t> 02              </a:t>
                      </a:r>
                    </a:p>
                    <a:p>
                      <a:pPr algn="l">
                        <a:lnSpc>
                          <a:spcPct val="107000"/>
                        </a:lnSpc>
                        <a:spcAft>
                          <a:spcPts val="800"/>
                        </a:spcAft>
                      </a:pPr>
                      <a:r>
                        <a:rPr lang="tr-TR" sz="1100" dirty="0">
                          <a:effectLst/>
                          <a:latin typeface="Times New Roman" panose="02020603050405020304" pitchFamily="18" charset="0"/>
                          <a:ea typeface="+mn-ea"/>
                          <a:cs typeface="Times New Roman" panose="02020603050405020304" pitchFamily="18" charset="0"/>
                        </a:rPr>
                        <a:t>                                           28</a:t>
                      </a:r>
                      <a:endParaRPr lang="tr-TR"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mn-ea"/>
                          <a:cs typeface="Times New Roman" panose="02020603050405020304" pitchFamily="18" charset="0"/>
                        </a:rPr>
                        <a:t> 3           </a:t>
                      </a:r>
                    </a:p>
                    <a:p>
                      <a:pPr marL="0" algn="ctr" defTabSz="914400" rtl="0" eaLnBrk="1" latinLnBrk="0" hangingPunct="1">
                        <a:lnSpc>
                          <a:spcPct val="107000"/>
                        </a:lnSpc>
                        <a:spcAft>
                          <a:spcPts val="800"/>
                        </a:spcAft>
                      </a:pPr>
                      <a:r>
                        <a:rPr lang="tr-TR" sz="1100" kern="1200" dirty="0">
                          <a:solidFill>
                            <a:schemeClr val="dk1"/>
                          </a:solidFill>
                          <a:effectLst/>
                          <a:latin typeface="Times New Roman" panose="02020603050405020304" pitchFamily="18" charset="0"/>
                          <a:ea typeface="+mn-ea"/>
                          <a:cs typeface="Times New Roman" panose="02020603050405020304" pitchFamily="18" charset="0"/>
                        </a:rPr>
                        <a:t>                              30</a:t>
                      </a:r>
                    </a:p>
                  </a:txBody>
                  <a:tcPr marL="32461" marR="32461" marT="16002" marB="16002"/>
                </a:tc>
                <a:extLst>
                  <a:ext uri="{0D108BD9-81ED-4DB2-BD59-A6C34878D82A}">
                    <a16:rowId xmlns:a16="http://schemas.microsoft.com/office/drawing/2014/main" val="1616534197"/>
                  </a:ext>
                </a:extLst>
              </a:tr>
              <a:tr h="209564">
                <a:tc>
                  <a:txBody>
                    <a:bodyPr/>
                    <a:lstStyle/>
                    <a:p>
                      <a:pPr>
                        <a:lnSpc>
                          <a:spcPct val="107000"/>
                        </a:lnSpc>
                        <a:spcAft>
                          <a:spcPts val="800"/>
                        </a:spcAft>
                      </a:pPr>
                      <a:r>
                        <a:rPr lang="tr-TR" sz="1100" b="1" dirty="0">
                          <a:solidFill>
                            <a:srgbClr val="FF0000"/>
                          </a:solidFill>
                          <a:effectLst/>
                          <a:latin typeface="Times New Roman" panose="02020603050405020304" pitchFamily="18" charset="0"/>
                          <a:cs typeface="Times New Roman" panose="02020603050405020304" pitchFamily="18" charset="0"/>
                        </a:rPr>
                        <a:t>TOPLAM</a:t>
                      </a:r>
                      <a:endParaRPr lang="tr-TR" sz="11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a:solidFill>
                            <a:srgbClr val="C00000"/>
                          </a:solidFill>
                          <a:effectLst/>
                          <a:latin typeface="Times New Roman" panose="02020603050405020304" pitchFamily="18" charset="0"/>
                          <a:cs typeface="Times New Roman" panose="02020603050405020304" pitchFamily="18" charset="0"/>
                        </a:rPr>
                        <a:t>440</a:t>
                      </a:r>
                      <a:endParaRPr lang="tr-TR" sz="110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a:solidFill>
                            <a:srgbClr val="C00000"/>
                          </a:solidFill>
                          <a:effectLst/>
                          <a:latin typeface="Times New Roman" panose="02020603050405020304" pitchFamily="18" charset="0"/>
                          <a:cs typeface="Times New Roman" panose="02020603050405020304" pitchFamily="18" charset="0"/>
                        </a:rPr>
                        <a:t>486</a:t>
                      </a:r>
                      <a:endParaRPr lang="tr-TR" sz="110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 marR="6858" marT="6858" marB="0"/>
                </a:tc>
                <a:tc>
                  <a:txBody>
                    <a:bodyPr/>
                    <a:lstStyle/>
                    <a:p>
                      <a:pPr algn="ctr">
                        <a:lnSpc>
                          <a:spcPct val="107000"/>
                        </a:lnSpc>
                        <a:spcAft>
                          <a:spcPts val="800"/>
                        </a:spcAft>
                      </a:pPr>
                      <a:r>
                        <a:rPr lang="tr-TR" sz="1100">
                          <a:solidFill>
                            <a:srgbClr val="C00000"/>
                          </a:solidFill>
                          <a:effectLst/>
                          <a:latin typeface="Times New Roman" panose="02020603050405020304" pitchFamily="18" charset="0"/>
                          <a:cs typeface="Times New Roman" panose="02020603050405020304" pitchFamily="18" charset="0"/>
                        </a:rPr>
                        <a:t>480</a:t>
                      </a:r>
                      <a:endParaRPr lang="tr-TR" sz="1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algn="ctr">
                        <a:lnSpc>
                          <a:spcPct val="107000"/>
                        </a:lnSpc>
                        <a:spcAft>
                          <a:spcPts val="800"/>
                        </a:spcAft>
                      </a:pPr>
                      <a:r>
                        <a:rPr lang="tr-TR" sz="1100">
                          <a:solidFill>
                            <a:srgbClr val="C00000"/>
                          </a:solidFill>
                          <a:effectLst/>
                          <a:latin typeface="Times New Roman" panose="02020603050405020304" pitchFamily="18" charset="0"/>
                          <a:cs typeface="Times New Roman" panose="02020603050405020304" pitchFamily="18" charset="0"/>
                        </a:rPr>
                        <a:t>467</a:t>
                      </a:r>
                      <a:endParaRPr lang="tr-TR" sz="1100" dirty="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2461" marR="32461" marT="16002" marB="16002"/>
                </a:tc>
                <a:tc>
                  <a:txBody>
                    <a:bodyPr/>
                    <a:lstStyle/>
                    <a:p>
                      <a:pPr marL="0" algn="ctr" defTabSz="914400" rtl="0" eaLnBrk="1" latinLnBrk="0" hangingPunct="1">
                        <a:lnSpc>
                          <a:spcPct val="107000"/>
                        </a:lnSpc>
                        <a:spcAft>
                          <a:spcPts val="800"/>
                        </a:spcAft>
                      </a:pPr>
                      <a:r>
                        <a:rPr lang="tr-TR" sz="1100" kern="1200" dirty="0">
                          <a:solidFill>
                            <a:srgbClr val="C00000"/>
                          </a:solidFill>
                          <a:effectLst/>
                          <a:latin typeface="Times New Roman" panose="02020603050405020304" pitchFamily="18" charset="0"/>
                          <a:ea typeface="+mn-ea"/>
                          <a:cs typeface="Times New Roman" panose="02020603050405020304" pitchFamily="18" charset="0"/>
                        </a:rPr>
                        <a:t>420</a:t>
                      </a:r>
                    </a:p>
                  </a:txBody>
                  <a:tcPr marL="32461" marR="32461" marT="16002" marB="16002"/>
                </a:tc>
                <a:extLst>
                  <a:ext uri="{0D108BD9-81ED-4DB2-BD59-A6C34878D82A}">
                    <a16:rowId xmlns:a16="http://schemas.microsoft.com/office/drawing/2014/main" val="373392010"/>
                  </a:ext>
                </a:extLst>
              </a:tr>
            </a:tbl>
          </a:graphicData>
        </a:graphic>
      </p:graphicFrame>
    </p:spTree>
    <p:extLst>
      <p:ext uri="{BB962C8B-B14F-4D97-AF65-F5344CB8AC3E}">
        <p14:creationId xmlns:p14="http://schemas.microsoft.com/office/powerpoint/2010/main" val="29577174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İçerik Yer Tutucusu 6"/>
          <p:cNvGraphicFramePr>
            <a:graphicFrameLocks/>
          </p:cNvGraphicFramePr>
          <p:nvPr>
            <p:extLst>
              <p:ext uri="{D42A27DB-BD31-4B8C-83A1-F6EECF244321}">
                <p14:modId xmlns:p14="http://schemas.microsoft.com/office/powerpoint/2010/main" val="2546736945"/>
              </p:ext>
            </p:extLst>
          </p:nvPr>
        </p:nvGraphicFramePr>
        <p:xfrm>
          <a:off x="0" y="1175442"/>
          <a:ext cx="12192000" cy="5682558"/>
        </p:xfrm>
        <a:graphic>
          <a:graphicData uri="http://schemas.openxmlformats.org/drawingml/2006/chart">
            <c:chart xmlns:c="http://schemas.openxmlformats.org/drawingml/2006/chart" xmlns:r="http://schemas.openxmlformats.org/officeDocument/2006/relationships" r:id="rId2"/>
          </a:graphicData>
        </a:graphic>
      </p:graphicFrame>
      <p:sp>
        <p:nvSpPr>
          <p:cNvPr id="4" name="Metin kutusu 1"/>
          <p:cNvSpPr txBox="1"/>
          <p:nvPr/>
        </p:nvSpPr>
        <p:spPr>
          <a:xfrm>
            <a:off x="1646217" y="587828"/>
            <a:ext cx="9679279" cy="461665"/>
          </a:xfrm>
          <a:prstGeom prst="rect">
            <a:avLst/>
          </a:prstGeom>
          <a:noFill/>
        </p:spPr>
        <p:txBody>
          <a:bodyPr wrap="square" rtlCol="0">
            <a:spAutoFit/>
          </a:bodyPr>
          <a:lstStyle/>
          <a:p>
            <a:r>
              <a:rPr lang="tr-TR" sz="2400" b="1" dirty="0"/>
              <a:t>YILLARA GÖRE LİSANSÜSTÜ ÖĞRENCİ SAYILARININ GRAFİKSEL GÖSTERİMİ</a:t>
            </a:r>
          </a:p>
        </p:txBody>
      </p:sp>
    </p:spTree>
    <p:extLst>
      <p:ext uri="{BB962C8B-B14F-4D97-AF65-F5344CB8AC3E}">
        <p14:creationId xmlns:p14="http://schemas.microsoft.com/office/powerpoint/2010/main" val="208241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776846" y="623454"/>
            <a:ext cx="6764482" cy="461665"/>
          </a:xfrm>
          <a:prstGeom prst="rect">
            <a:avLst/>
          </a:prstGeom>
          <a:noFill/>
        </p:spPr>
        <p:txBody>
          <a:bodyPr wrap="square" rtlCol="0">
            <a:spAutoFit/>
          </a:bodyPr>
          <a:lstStyle/>
          <a:p>
            <a:r>
              <a:rPr lang="tr-TR" sz="2400" b="1" dirty="0"/>
              <a:t>AKTİF ÖĞRENCİ DURUMLARI</a:t>
            </a:r>
          </a:p>
        </p:txBody>
      </p:sp>
      <p:sp>
        <p:nvSpPr>
          <p:cNvPr id="3" name="Dikdörtgen 2"/>
          <p:cNvSpPr/>
          <p:nvPr/>
        </p:nvSpPr>
        <p:spPr>
          <a:xfrm>
            <a:off x="957943" y="1085119"/>
            <a:ext cx="9988730" cy="5632311"/>
          </a:xfrm>
          <a:prstGeom prst="rect">
            <a:avLst/>
          </a:prstGeom>
          <a:solidFill>
            <a:schemeClr val="accent2">
              <a:lumMod val="20000"/>
              <a:lumOff val="80000"/>
            </a:schemeClr>
          </a:solidFill>
        </p:spPr>
        <p:txBody>
          <a:bodyPr wrap="square">
            <a:spAutoFit/>
          </a:bodyPr>
          <a:lstStyle/>
          <a:p>
            <a:r>
              <a:rPr lang="tr-TR" altLang="tr-TR" b="1" u="sng" dirty="0">
                <a:solidFill>
                  <a:srgbClr val="FF0000"/>
                </a:solidFill>
              </a:rPr>
              <a:t>Anabilim</a:t>
            </a:r>
            <a:r>
              <a:rPr lang="tr-TR" altLang="tr-TR" b="1" dirty="0">
                <a:solidFill>
                  <a:srgbClr val="FF0000"/>
                </a:solidFill>
              </a:rPr>
              <a:t>		       	 	               Yüksek Lisans               Doktora                    </a:t>
            </a:r>
            <a:r>
              <a:rPr lang="tr-TR" altLang="tr-TR" b="1" u="sng" dirty="0">
                <a:solidFill>
                  <a:srgbClr val="FF0000"/>
                </a:solidFill>
              </a:rPr>
              <a:t>Toplam</a:t>
            </a:r>
            <a:r>
              <a:rPr lang="tr-TR" altLang="tr-TR" b="1" dirty="0">
                <a:solidFill>
                  <a:srgbClr val="FF0000"/>
                </a:solidFill>
              </a:rPr>
              <a:t>         </a:t>
            </a:r>
            <a:r>
              <a:rPr lang="tr-TR" altLang="tr-TR" dirty="0">
                <a:solidFill>
                  <a:srgbClr val="7030A0"/>
                </a:solidFill>
              </a:rPr>
              <a:t>Bahçe Bitkileri		                		          35                             5                              40</a:t>
            </a:r>
          </a:p>
          <a:p>
            <a:r>
              <a:rPr lang="tr-TR" altLang="tr-TR" dirty="0">
                <a:solidFill>
                  <a:srgbClr val="7030A0"/>
                </a:solidFill>
              </a:rPr>
              <a:t>Biyoloji			                 		          12                                                             12</a:t>
            </a:r>
          </a:p>
          <a:p>
            <a:r>
              <a:rPr lang="tr-TR" altLang="tr-TR" dirty="0">
                <a:solidFill>
                  <a:srgbClr val="7030A0"/>
                </a:solidFill>
              </a:rPr>
              <a:t>Elektrik-Elektronik Müh.  	                		          21                              3                             24</a:t>
            </a:r>
          </a:p>
          <a:p>
            <a:r>
              <a:rPr lang="tr-TR" altLang="tr-TR" dirty="0">
                <a:solidFill>
                  <a:srgbClr val="7030A0"/>
                </a:solidFill>
              </a:rPr>
              <a:t>Fizik			                                               2                                                               2</a:t>
            </a:r>
          </a:p>
          <a:p>
            <a:r>
              <a:rPr lang="tr-TR" altLang="tr-TR" dirty="0">
                <a:solidFill>
                  <a:srgbClr val="7030A0"/>
                </a:solidFill>
              </a:rPr>
              <a:t>Gıda Müh.		              	 	          13                                                             13</a:t>
            </a:r>
          </a:p>
          <a:p>
            <a:r>
              <a:rPr lang="tr-TR" altLang="tr-TR" dirty="0">
                <a:solidFill>
                  <a:srgbClr val="7030A0"/>
                </a:solidFill>
              </a:rPr>
              <a:t>Kimya			             		            9                              4                             13</a:t>
            </a:r>
          </a:p>
          <a:p>
            <a:r>
              <a:rPr lang="tr-TR" altLang="tr-TR" dirty="0">
                <a:solidFill>
                  <a:srgbClr val="7030A0"/>
                </a:solidFill>
              </a:rPr>
              <a:t>Kimya Müh.		                         	            6                              7                             13</a:t>
            </a:r>
          </a:p>
          <a:p>
            <a:r>
              <a:rPr lang="tr-TR" altLang="tr-TR" dirty="0">
                <a:solidFill>
                  <a:srgbClr val="7030A0"/>
                </a:solidFill>
              </a:rPr>
              <a:t>Matematik		                		          12                              5                             17</a:t>
            </a:r>
          </a:p>
          <a:p>
            <a:r>
              <a:rPr lang="tr-TR" altLang="tr-TR" dirty="0">
                <a:solidFill>
                  <a:srgbClr val="7030A0"/>
                </a:solidFill>
              </a:rPr>
              <a:t>Tarla Bitkileri 		               		          33                              7                             40</a:t>
            </a:r>
          </a:p>
          <a:p>
            <a:r>
              <a:rPr lang="tr-TR" altLang="tr-TR" dirty="0">
                <a:solidFill>
                  <a:srgbClr val="7030A0"/>
                </a:solidFill>
              </a:rPr>
              <a:t>Zootekni		                            		            9                                                               9</a:t>
            </a:r>
          </a:p>
          <a:p>
            <a:r>
              <a:rPr lang="tr-TR" altLang="tr-TR" dirty="0">
                <a:solidFill>
                  <a:srgbClr val="7030A0"/>
                </a:solidFill>
              </a:rPr>
              <a:t>Matematik ve Fen Bilimleri Eğitimi    Matematik   </a:t>
            </a:r>
            <a:r>
              <a:rPr lang="tr-TR" altLang="tr-TR" dirty="0" err="1">
                <a:solidFill>
                  <a:srgbClr val="7030A0"/>
                </a:solidFill>
              </a:rPr>
              <a:t>Eğt</a:t>
            </a:r>
            <a:r>
              <a:rPr lang="tr-TR" altLang="tr-TR" dirty="0">
                <a:solidFill>
                  <a:srgbClr val="7030A0"/>
                </a:solidFill>
              </a:rPr>
              <a:t>.    42                                                             42</a:t>
            </a:r>
            <a:br>
              <a:rPr lang="tr-TR" altLang="tr-TR" dirty="0">
                <a:solidFill>
                  <a:srgbClr val="7030A0"/>
                </a:solidFill>
              </a:rPr>
            </a:br>
            <a:r>
              <a:rPr lang="tr-TR" altLang="tr-TR" dirty="0">
                <a:solidFill>
                  <a:srgbClr val="7030A0"/>
                </a:solidFill>
              </a:rPr>
              <a:t>                                                                Fen Bilgisi                44                                                             44</a:t>
            </a:r>
          </a:p>
          <a:p>
            <a:r>
              <a:rPr lang="tr-TR" altLang="tr-TR" dirty="0">
                <a:solidFill>
                  <a:srgbClr val="7030A0"/>
                </a:solidFill>
              </a:rPr>
              <a:t>Kentsel Tasarım                                                                      18                                                             18</a:t>
            </a:r>
          </a:p>
          <a:p>
            <a:r>
              <a:rPr lang="tr-TR" altLang="tr-TR" dirty="0">
                <a:solidFill>
                  <a:srgbClr val="7030A0"/>
                </a:solidFill>
              </a:rPr>
              <a:t>Tarımsal Biyoteknoloji                                                             6                                                               6</a:t>
            </a:r>
          </a:p>
          <a:p>
            <a:r>
              <a:rPr lang="tr-TR" altLang="tr-TR" dirty="0">
                <a:solidFill>
                  <a:srgbClr val="7030A0"/>
                </a:solidFill>
              </a:rPr>
              <a:t>Bilgisayar Mühendisliği                                                         42                                                             42</a:t>
            </a:r>
          </a:p>
          <a:p>
            <a:r>
              <a:rPr lang="tr-TR" altLang="tr-TR" dirty="0" err="1">
                <a:solidFill>
                  <a:srgbClr val="7030A0"/>
                </a:solidFill>
              </a:rPr>
              <a:t>Biyosistem</a:t>
            </a:r>
            <a:r>
              <a:rPr lang="tr-TR" altLang="tr-TR" dirty="0">
                <a:solidFill>
                  <a:srgbClr val="7030A0"/>
                </a:solidFill>
              </a:rPr>
              <a:t> Müh.                                                                    28                                                             28</a:t>
            </a:r>
          </a:p>
          <a:p>
            <a:r>
              <a:rPr lang="tr-TR" altLang="tr-TR" dirty="0">
                <a:solidFill>
                  <a:srgbClr val="7030A0"/>
                </a:solidFill>
              </a:rPr>
              <a:t>Bitki Koruma                                                                           39                                                             39</a:t>
            </a:r>
          </a:p>
          <a:p>
            <a:r>
              <a:rPr lang="tr-TR" altLang="tr-TR" dirty="0">
                <a:solidFill>
                  <a:srgbClr val="7030A0"/>
                </a:solidFill>
              </a:rPr>
              <a:t>Makina Mühendisliği                                                             14                                                             14</a:t>
            </a:r>
          </a:p>
          <a:p>
            <a:r>
              <a:rPr lang="tr-TR" altLang="tr-TR" b="1" dirty="0">
                <a:solidFill>
                  <a:srgbClr val="C00000"/>
                </a:solidFill>
              </a:rPr>
              <a:t>GENEL TOPLAM	                                	                          385                             31                          416</a:t>
            </a:r>
            <a:endParaRPr lang="tr-TR" altLang="tr-TR" dirty="0">
              <a:solidFill>
                <a:srgbClr val="C00000"/>
              </a:solidFill>
            </a:endParaRPr>
          </a:p>
        </p:txBody>
      </p:sp>
    </p:spTree>
    <p:extLst>
      <p:ext uri="{BB962C8B-B14F-4D97-AF65-F5344CB8AC3E}">
        <p14:creationId xmlns:p14="http://schemas.microsoft.com/office/powerpoint/2010/main" val="24687294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776846" y="623454"/>
            <a:ext cx="6764482" cy="461665"/>
          </a:xfrm>
          <a:prstGeom prst="rect">
            <a:avLst/>
          </a:prstGeom>
          <a:noFill/>
        </p:spPr>
        <p:txBody>
          <a:bodyPr wrap="square" rtlCol="0">
            <a:spAutoFit/>
          </a:bodyPr>
          <a:lstStyle/>
          <a:p>
            <a:r>
              <a:rPr lang="tr-TR" sz="2400" b="1" dirty="0"/>
              <a:t>YABANCI UYRUKLU ÖĞRENCİ SAYILARI</a:t>
            </a:r>
          </a:p>
        </p:txBody>
      </p:sp>
      <p:sp>
        <p:nvSpPr>
          <p:cNvPr id="3" name="Dikdörtgen 2"/>
          <p:cNvSpPr/>
          <p:nvPr/>
        </p:nvSpPr>
        <p:spPr>
          <a:xfrm>
            <a:off x="1066800" y="1085119"/>
            <a:ext cx="7815943" cy="4247317"/>
          </a:xfrm>
          <a:prstGeom prst="rect">
            <a:avLst/>
          </a:prstGeom>
        </p:spPr>
        <p:txBody>
          <a:bodyPr wrap="square">
            <a:spAutoFit/>
          </a:bodyPr>
          <a:lstStyle/>
          <a:p>
            <a:pPr>
              <a:defRPr/>
            </a:pPr>
            <a:r>
              <a:rPr lang="tr-TR" altLang="tr-TR" b="1" u="sng" dirty="0">
                <a:solidFill>
                  <a:schemeClr val="accent1">
                    <a:lumMod val="75000"/>
                  </a:schemeClr>
                </a:solidFill>
              </a:rPr>
              <a:t>Anabilim</a:t>
            </a:r>
            <a:r>
              <a:rPr lang="tr-TR" altLang="tr-TR" b="1" dirty="0">
                <a:solidFill>
                  <a:schemeClr val="accent1">
                    <a:lumMod val="75000"/>
                  </a:schemeClr>
                </a:solidFill>
              </a:rPr>
              <a:t>		             </a:t>
            </a:r>
            <a:r>
              <a:rPr lang="tr-TR" altLang="tr-TR" b="1" u="sng" dirty="0">
                <a:solidFill>
                  <a:schemeClr val="accent1">
                    <a:lumMod val="75000"/>
                  </a:schemeClr>
                </a:solidFill>
              </a:rPr>
              <a:t>Ders dönemindeki</a:t>
            </a:r>
            <a:r>
              <a:rPr lang="tr-TR" altLang="tr-TR" b="1" dirty="0">
                <a:solidFill>
                  <a:schemeClr val="accent1">
                    <a:lumMod val="75000"/>
                  </a:schemeClr>
                </a:solidFill>
              </a:rPr>
              <a:t>        </a:t>
            </a:r>
            <a:r>
              <a:rPr lang="tr-TR" altLang="tr-TR" b="1" u="sng" dirty="0">
                <a:solidFill>
                  <a:schemeClr val="accent1">
                    <a:lumMod val="75000"/>
                  </a:schemeClr>
                </a:solidFill>
              </a:rPr>
              <a:t>Tez dönemindeki </a:t>
            </a:r>
            <a:r>
              <a:rPr lang="tr-TR" altLang="tr-TR" b="1" dirty="0">
                <a:solidFill>
                  <a:schemeClr val="accent1">
                    <a:lumMod val="75000"/>
                  </a:schemeClr>
                </a:solidFill>
              </a:rPr>
              <a:t>	        </a:t>
            </a:r>
            <a:r>
              <a:rPr lang="tr-TR" altLang="tr-TR" b="1" u="sng" dirty="0">
                <a:solidFill>
                  <a:schemeClr val="accent1">
                    <a:lumMod val="75000"/>
                  </a:schemeClr>
                </a:solidFill>
              </a:rPr>
              <a:t>Toplam</a:t>
            </a:r>
          </a:p>
          <a:p>
            <a:pPr>
              <a:buFontTx/>
              <a:buNone/>
              <a:defRPr/>
            </a:pPr>
            <a:r>
              <a:rPr lang="tr-TR" altLang="tr-TR" b="1" dirty="0">
                <a:solidFill>
                  <a:schemeClr val="accent1">
                    <a:lumMod val="75000"/>
                  </a:schemeClr>
                </a:solidFill>
              </a:rPr>
              <a:t>    </a:t>
            </a:r>
            <a:r>
              <a:rPr lang="tr-TR" altLang="tr-TR" b="1" u="sng" dirty="0">
                <a:solidFill>
                  <a:schemeClr val="accent1">
                    <a:lumMod val="75000"/>
                  </a:schemeClr>
                </a:solidFill>
              </a:rPr>
              <a:t>Dalı</a:t>
            </a:r>
            <a:r>
              <a:rPr lang="tr-TR" altLang="tr-TR" b="1" dirty="0">
                <a:solidFill>
                  <a:schemeClr val="accent1">
                    <a:lumMod val="75000"/>
                  </a:schemeClr>
                </a:solidFill>
              </a:rPr>
              <a:t>		                   </a:t>
            </a:r>
            <a:r>
              <a:rPr lang="tr-TR" altLang="tr-TR" b="1" u="sng" dirty="0">
                <a:solidFill>
                  <a:schemeClr val="accent1">
                    <a:lumMod val="75000"/>
                  </a:schemeClr>
                </a:solidFill>
              </a:rPr>
              <a:t>öğrenci sayısı</a:t>
            </a:r>
            <a:r>
              <a:rPr lang="tr-TR" altLang="tr-TR" b="1" dirty="0">
                <a:solidFill>
                  <a:schemeClr val="accent1">
                    <a:lumMod val="75000"/>
                  </a:schemeClr>
                </a:solidFill>
              </a:rPr>
              <a:t>	       ö</a:t>
            </a:r>
            <a:r>
              <a:rPr lang="tr-TR" altLang="tr-TR" b="1" u="sng" dirty="0">
                <a:solidFill>
                  <a:schemeClr val="accent1">
                    <a:lumMod val="75000"/>
                  </a:schemeClr>
                </a:solidFill>
              </a:rPr>
              <a:t>ğrenci sayısı</a:t>
            </a:r>
          </a:p>
          <a:p>
            <a:pPr>
              <a:buFontTx/>
              <a:buNone/>
              <a:defRPr/>
            </a:pPr>
            <a:endParaRPr lang="tr-TR" altLang="tr-TR" u="sng" dirty="0">
              <a:solidFill>
                <a:schemeClr val="accent1">
                  <a:lumMod val="75000"/>
                </a:schemeClr>
              </a:solidFill>
            </a:endParaRPr>
          </a:p>
          <a:p>
            <a:pPr algn="ctr">
              <a:defRPr/>
            </a:pPr>
            <a:r>
              <a:rPr lang="tr-TR" altLang="tr-TR" dirty="0">
                <a:solidFill>
                  <a:schemeClr val="accent1">
                    <a:lumMod val="75000"/>
                  </a:schemeClr>
                </a:solidFill>
              </a:rPr>
              <a:t>Bahçe Bitkileri			0		   1 		1</a:t>
            </a:r>
          </a:p>
          <a:p>
            <a:pPr algn="ctr">
              <a:defRPr/>
            </a:pPr>
            <a:r>
              <a:rPr lang="tr-TR" altLang="tr-TR" dirty="0">
                <a:solidFill>
                  <a:schemeClr val="accent1">
                    <a:lumMod val="75000"/>
                  </a:schemeClr>
                </a:solidFill>
              </a:rPr>
              <a:t>Biyoloji		                  	0		   0 		0</a:t>
            </a:r>
          </a:p>
          <a:p>
            <a:pPr algn="ctr">
              <a:defRPr/>
            </a:pPr>
            <a:r>
              <a:rPr lang="tr-TR" altLang="tr-TR" dirty="0">
                <a:solidFill>
                  <a:schemeClr val="accent1">
                    <a:lumMod val="75000"/>
                  </a:schemeClr>
                </a:solidFill>
              </a:rPr>
              <a:t>Elektrik-Elektronik Müh.		0		   0  		0</a:t>
            </a:r>
          </a:p>
          <a:p>
            <a:pPr algn="ctr">
              <a:defRPr/>
            </a:pPr>
            <a:r>
              <a:rPr lang="tr-TR" altLang="tr-TR" dirty="0">
                <a:solidFill>
                  <a:schemeClr val="accent1">
                    <a:lumMod val="75000"/>
                  </a:schemeClr>
                </a:solidFill>
              </a:rPr>
              <a:t>Fizik			                 0		   0		0</a:t>
            </a:r>
          </a:p>
          <a:p>
            <a:pPr algn="ctr">
              <a:defRPr/>
            </a:pPr>
            <a:r>
              <a:rPr lang="tr-TR" altLang="tr-TR" dirty="0" err="1">
                <a:solidFill>
                  <a:schemeClr val="accent1">
                    <a:lumMod val="75000"/>
                  </a:schemeClr>
                </a:solidFill>
              </a:rPr>
              <a:t>Biyosistem</a:t>
            </a:r>
            <a:r>
              <a:rPr lang="tr-TR" altLang="tr-TR" dirty="0">
                <a:solidFill>
                  <a:schemeClr val="accent1">
                    <a:lumMod val="75000"/>
                  </a:schemeClr>
                </a:solidFill>
              </a:rPr>
              <a:t> Müh.		                 1		   2	 	3</a:t>
            </a:r>
          </a:p>
          <a:p>
            <a:pPr algn="ctr">
              <a:defRPr/>
            </a:pPr>
            <a:r>
              <a:rPr lang="tr-TR" altLang="tr-TR" dirty="0">
                <a:solidFill>
                  <a:schemeClr val="accent1">
                    <a:lumMod val="75000"/>
                  </a:schemeClr>
                </a:solidFill>
              </a:rPr>
              <a:t>Kimya			                 2		   0		2</a:t>
            </a:r>
          </a:p>
          <a:p>
            <a:pPr algn="ctr">
              <a:defRPr/>
            </a:pPr>
            <a:r>
              <a:rPr lang="tr-TR" altLang="tr-TR" dirty="0">
                <a:solidFill>
                  <a:schemeClr val="accent1">
                    <a:lumMod val="75000"/>
                  </a:schemeClr>
                </a:solidFill>
              </a:rPr>
              <a:t>Kimya Müh.		                 1		   0		1</a:t>
            </a:r>
          </a:p>
          <a:p>
            <a:pPr algn="ctr">
              <a:defRPr/>
            </a:pPr>
            <a:r>
              <a:rPr lang="tr-TR" altLang="tr-TR" dirty="0">
                <a:solidFill>
                  <a:schemeClr val="accent1">
                    <a:lumMod val="75000"/>
                  </a:schemeClr>
                </a:solidFill>
              </a:rPr>
              <a:t>Matematik		                 3		   0 		3</a:t>
            </a:r>
          </a:p>
          <a:p>
            <a:pPr algn="ctr">
              <a:defRPr/>
            </a:pPr>
            <a:r>
              <a:rPr lang="tr-TR" altLang="tr-TR" dirty="0">
                <a:solidFill>
                  <a:schemeClr val="accent1">
                    <a:lumMod val="75000"/>
                  </a:schemeClr>
                </a:solidFill>
              </a:rPr>
              <a:t>Bilgisayar Müh. 		                 0 		   1 		1</a:t>
            </a:r>
          </a:p>
          <a:p>
            <a:pPr algn="ctr">
              <a:defRPr/>
            </a:pPr>
            <a:r>
              <a:rPr lang="tr-TR" altLang="tr-TR" dirty="0">
                <a:solidFill>
                  <a:schemeClr val="accent1">
                    <a:lumMod val="75000"/>
                  </a:schemeClr>
                </a:solidFill>
              </a:rPr>
              <a:t>Tarla Bitkileri	                                  0                   	   1 		1</a:t>
            </a:r>
          </a:p>
          <a:p>
            <a:pPr algn="ctr">
              <a:defRPr/>
            </a:pPr>
            <a:r>
              <a:rPr lang="tr-TR" altLang="tr-TR" dirty="0">
                <a:solidFill>
                  <a:schemeClr val="accent1">
                    <a:lumMod val="75000"/>
                  </a:schemeClr>
                </a:solidFill>
              </a:rPr>
              <a:t> </a:t>
            </a:r>
          </a:p>
          <a:p>
            <a:pPr algn="ctr">
              <a:defRPr/>
            </a:pPr>
            <a:r>
              <a:rPr lang="tr-TR" altLang="tr-TR" b="1" dirty="0">
                <a:solidFill>
                  <a:srgbClr val="C00000"/>
                </a:solidFill>
              </a:rPr>
              <a:t>GENEL TOPLAM	                                   7                                    5                              12</a:t>
            </a:r>
            <a:endParaRPr lang="tr-TR" altLang="tr-TR" dirty="0">
              <a:solidFill>
                <a:srgbClr val="C00000"/>
              </a:solidFill>
            </a:endParaRPr>
          </a:p>
        </p:txBody>
      </p:sp>
    </p:spTree>
    <p:extLst>
      <p:ext uri="{BB962C8B-B14F-4D97-AF65-F5344CB8AC3E}">
        <p14:creationId xmlns:p14="http://schemas.microsoft.com/office/powerpoint/2010/main" val="1122957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1460500"/>
          </a:xfrm>
        </p:spPr>
        <p:txBody>
          <a:bodyPr/>
          <a:lstStyle/>
          <a:p>
            <a:r>
              <a:rPr lang="tr-TR" sz="2800" b="1" dirty="0"/>
              <a:t>           YENİ AÇILAN AÇILMAYI BEKLEYEN PROGRAMLAR</a:t>
            </a:r>
            <a:br>
              <a:rPr lang="tr-TR" b="1" dirty="0"/>
            </a:br>
            <a:endParaRPr lang="tr-TR" dirty="0"/>
          </a:p>
        </p:txBody>
      </p:sp>
      <p:sp>
        <p:nvSpPr>
          <p:cNvPr id="3" name="İçerik Yer Tutucusu 2"/>
          <p:cNvSpPr>
            <a:spLocks noGrp="1"/>
          </p:cNvSpPr>
          <p:nvPr>
            <p:ph idx="1"/>
          </p:nvPr>
        </p:nvSpPr>
        <p:spPr>
          <a:xfrm>
            <a:off x="838200" y="1219200"/>
            <a:ext cx="11449050" cy="4957763"/>
          </a:xfrm>
        </p:spPr>
        <p:txBody>
          <a:bodyPr>
            <a:normAutofit fontScale="92500" lnSpcReduction="20000"/>
          </a:bodyPr>
          <a:lstStyle/>
          <a:p>
            <a:r>
              <a:rPr lang="tr-TR" sz="2400" b="1" dirty="0"/>
              <a:t>YENİ AÇILAN PROGRAMLAR                       AÇILMAYI BEKLEYEN PROGRAMLAR</a:t>
            </a:r>
          </a:p>
          <a:p>
            <a:r>
              <a:rPr lang="tr-TR" sz="2000" dirty="0">
                <a:solidFill>
                  <a:schemeClr val="accent5">
                    <a:lumMod val="75000"/>
                  </a:schemeClr>
                </a:solidFill>
              </a:rPr>
              <a:t>Peyzaj Mimarlığı Yüksek Lisans Programı                     * Gıda Mühendisliği Doktora Programı</a:t>
            </a:r>
          </a:p>
          <a:p>
            <a:pPr marL="0" indent="0">
              <a:buNone/>
            </a:pPr>
            <a:r>
              <a:rPr lang="tr-TR" sz="2000" dirty="0">
                <a:solidFill>
                  <a:schemeClr val="accent5">
                    <a:lumMod val="75000"/>
                  </a:schemeClr>
                </a:solidFill>
              </a:rPr>
              <a:t>                                                                                                  * İnşaat Mühendisliği Yüksek Lisans Programı</a:t>
            </a:r>
          </a:p>
          <a:p>
            <a:pPr marL="0" indent="0">
              <a:buNone/>
            </a:pPr>
            <a:r>
              <a:rPr lang="tr-TR" sz="2000" dirty="0">
                <a:solidFill>
                  <a:schemeClr val="accent5">
                    <a:lumMod val="75000"/>
                  </a:schemeClr>
                </a:solidFill>
              </a:rPr>
              <a:t>                                                                                                  * Biyoteknoloji Disiplinlerarası Doktora Programı</a:t>
            </a:r>
          </a:p>
          <a:p>
            <a:pPr marL="0" indent="0">
              <a:buNone/>
            </a:pPr>
            <a:r>
              <a:rPr lang="tr-TR" sz="2000" dirty="0">
                <a:solidFill>
                  <a:schemeClr val="accent5">
                    <a:lumMod val="75000"/>
                  </a:schemeClr>
                </a:solidFill>
              </a:rPr>
              <a:t>					             *  Bilgisayar Mühendisliği Doktora Programı</a:t>
            </a:r>
          </a:p>
          <a:p>
            <a:pPr marL="0" indent="0">
              <a:buNone/>
            </a:pPr>
            <a:r>
              <a:rPr lang="tr-TR" sz="2000" dirty="0">
                <a:solidFill>
                  <a:schemeClr val="accent5">
                    <a:lumMod val="75000"/>
                  </a:schemeClr>
                </a:solidFill>
              </a:rPr>
              <a:t>			                                               *  Matematik Eğitimi Doktora Programı </a:t>
            </a:r>
          </a:p>
          <a:p>
            <a:pPr marL="0" indent="0">
              <a:buNone/>
            </a:pPr>
            <a:endParaRPr lang="tr-TR" sz="2000" b="1" dirty="0"/>
          </a:p>
          <a:p>
            <a:pPr marL="0" indent="0">
              <a:buNone/>
            </a:pPr>
            <a:r>
              <a:rPr lang="tr-TR" sz="2000" b="1" dirty="0"/>
              <a:t>DOKTORA PROGRAM ŞARTLARINI SAĞLAYAN BAŞVURU HAZIRLAMA SÜRECİNDEKİ PROGRAMLAR</a:t>
            </a:r>
          </a:p>
          <a:p>
            <a:r>
              <a:rPr lang="tr-TR" sz="2000" dirty="0">
                <a:solidFill>
                  <a:schemeClr val="accent5">
                    <a:lumMod val="75000"/>
                  </a:schemeClr>
                </a:solidFill>
              </a:rPr>
              <a:t>Bitki Koruma Doktora Programı</a:t>
            </a:r>
          </a:p>
          <a:p>
            <a:r>
              <a:rPr lang="tr-TR" sz="2000" dirty="0">
                <a:solidFill>
                  <a:schemeClr val="accent5">
                    <a:lumMod val="75000"/>
                  </a:schemeClr>
                </a:solidFill>
              </a:rPr>
              <a:t>Biyoloji Doktora Programı</a:t>
            </a:r>
          </a:p>
          <a:p>
            <a:r>
              <a:rPr lang="tr-TR" sz="2000" dirty="0">
                <a:solidFill>
                  <a:schemeClr val="accent5">
                    <a:lumMod val="75000"/>
                  </a:schemeClr>
                </a:solidFill>
              </a:rPr>
              <a:t>Biyosistem Mühendisliği Doktora Programı</a:t>
            </a:r>
          </a:p>
          <a:p>
            <a:r>
              <a:rPr lang="tr-TR" sz="2000" dirty="0">
                <a:solidFill>
                  <a:schemeClr val="accent5">
                    <a:lumMod val="75000"/>
                  </a:schemeClr>
                </a:solidFill>
              </a:rPr>
              <a:t>Fen Bilgisi Eğitimi Doktora Programı</a:t>
            </a:r>
          </a:p>
          <a:p>
            <a:r>
              <a:rPr lang="tr-TR" sz="2000" dirty="0">
                <a:solidFill>
                  <a:schemeClr val="accent5">
                    <a:lumMod val="75000"/>
                  </a:schemeClr>
                </a:solidFill>
              </a:rPr>
              <a:t>Yapay Zeka Disiplinlerarası YL ve Doktora Programları</a:t>
            </a:r>
          </a:p>
          <a:p>
            <a:pPr marL="0" indent="0">
              <a:buNone/>
            </a:pPr>
            <a:endParaRPr lang="tr-TR" sz="2000" dirty="0">
              <a:solidFill>
                <a:schemeClr val="accent5">
                  <a:lumMod val="75000"/>
                </a:schemeClr>
              </a:solidFill>
            </a:endParaRPr>
          </a:p>
          <a:p>
            <a:pPr marL="0" indent="0">
              <a:buNone/>
            </a:pPr>
            <a:r>
              <a:rPr lang="tr-TR" sz="2000" dirty="0">
                <a:solidFill>
                  <a:schemeClr val="accent5">
                    <a:lumMod val="75000"/>
                  </a:schemeClr>
                </a:solidFill>
              </a:rPr>
              <a:t>					</a:t>
            </a:r>
          </a:p>
        </p:txBody>
      </p:sp>
    </p:spTree>
    <p:extLst>
      <p:ext uri="{BB962C8B-B14F-4D97-AF65-F5344CB8AC3E}">
        <p14:creationId xmlns:p14="http://schemas.microsoft.com/office/powerpoint/2010/main" val="6633424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510937" y="643800"/>
            <a:ext cx="8225246" cy="401229"/>
          </a:xfrm>
        </p:spPr>
        <p:txBody>
          <a:bodyPr>
            <a:noAutofit/>
          </a:bodyPr>
          <a:lstStyle/>
          <a:p>
            <a:r>
              <a:rPr lang="tr-TR" sz="2200" b="1" dirty="0">
                <a:solidFill>
                  <a:srgbClr val="7030A0"/>
                </a:solidFill>
                <a:latin typeface="Arial Black" panose="020B0A04020102020204" pitchFamily="34" charset="0"/>
              </a:rPr>
              <a:t>Türkiye Teknoloji ve Uygulamalı Bilimler Dergisi</a:t>
            </a:r>
          </a:p>
        </p:txBody>
      </p:sp>
      <p:sp>
        <p:nvSpPr>
          <p:cNvPr id="3" name="İçerik Yer Tutucusu 2"/>
          <p:cNvSpPr>
            <a:spLocks noGrp="1"/>
          </p:cNvSpPr>
          <p:nvPr>
            <p:ph idx="1"/>
          </p:nvPr>
        </p:nvSpPr>
        <p:spPr>
          <a:xfrm>
            <a:off x="2934789" y="1242151"/>
            <a:ext cx="7946570" cy="4351338"/>
          </a:xfrm>
        </p:spPr>
        <p:txBody>
          <a:bodyPr>
            <a:normAutofit/>
          </a:bodyPr>
          <a:lstStyle/>
          <a:p>
            <a:pPr algn="just"/>
            <a:r>
              <a:rPr lang="tr-TR" sz="2000" dirty="0"/>
              <a:t>Türkiye Teknoloji ve Uygulamalı Bilimler Dergisi bilimsel bilginin yayılımını hızlandırmak ve güncel araştırmaları okuyucularımızla daha efektif bir şekilde buluşturmak adına "Sürekli Yayın Modeli" (</a:t>
            </a:r>
            <a:r>
              <a:rPr lang="tr-TR" sz="2000" dirty="0" err="1"/>
              <a:t>Continuous</a:t>
            </a:r>
            <a:r>
              <a:rPr lang="tr-TR" sz="2000" dirty="0"/>
              <a:t> </a:t>
            </a:r>
            <a:r>
              <a:rPr lang="tr-TR" sz="2000" dirty="0" err="1"/>
              <a:t>Publication</a:t>
            </a:r>
            <a:r>
              <a:rPr lang="tr-TR" sz="2000" dirty="0"/>
              <a:t> Model) ile yayın kabulüne devam etmektedir.</a:t>
            </a:r>
          </a:p>
          <a:p>
            <a:pPr algn="just"/>
            <a:endParaRPr lang="tr-TR" sz="2000" dirty="0"/>
          </a:p>
          <a:p>
            <a:pPr algn="just"/>
            <a:r>
              <a:rPr lang="tr-TR" sz="2000" dirty="0"/>
              <a:t>Derginin görünümünde modern yüze geçilmiştir.</a:t>
            </a:r>
          </a:p>
          <a:p>
            <a:pPr algn="just"/>
            <a:endParaRPr lang="tr-TR" sz="2000" dirty="0"/>
          </a:p>
          <a:p>
            <a:pPr algn="just"/>
            <a:r>
              <a:rPr lang="tr-TR" sz="2000" dirty="0"/>
              <a:t>2026 yılı itibariyle yazım kuralları ve atıf şekli ile derginin basım mizanpajı güncellenmiştir. </a:t>
            </a:r>
          </a:p>
          <a:p>
            <a:pPr algn="just"/>
            <a:endParaRPr lang="tr-TR" sz="2000" dirty="0"/>
          </a:p>
        </p:txBody>
      </p:sp>
      <p:pic>
        <p:nvPicPr>
          <p:cNvPr id="5" name="Resim 4"/>
          <p:cNvPicPr>
            <a:picLocks noChangeAspect="1"/>
          </p:cNvPicPr>
          <p:nvPr/>
        </p:nvPicPr>
        <p:blipFill>
          <a:blip r:embed="rId2"/>
          <a:stretch>
            <a:fillRect/>
          </a:stretch>
        </p:blipFill>
        <p:spPr>
          <a:xfrm>
            <a:off x="138928" y="1401262"/>
            <a:ext cx="2595562" cy="3899111"/>
          </a:xfrm>
          <a:prstGeom prst="rect">
            <a:avLst/>
          </a:prstGeom>
        </p:spPr>
      </p:pic>
    </p:spTree>
    <p:extLst>
      <p:ext uri="{BB962C8B-B14F-4D97-AF65-F5344CB8AC3E}">
        <p14:creationId xmlns:p14="http://schemas.microsoft.com/office/powerpoint/2010/main" val="18219564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9144C42C-CD59-3FDC-CDC8-C5C4CD0F0629}"/>
              </a:ext>
            </a:extLst>
          </p:cNvPr>
          <p:cNvPicPr>
            <a:picLocks noChangeAspect="1"/>
          </p:cNvPicPr>
          <p:nvPr/>
        </p:nvPicPr>
        <p:blipFill>
          <a:blip r:embed="rId2">
            <a:extLst>
              <a:ext uri="{28A0092B-C50C-407E-A947-70E740481C1C}">
                <a14:useLocalDpi xmlns:a14="http://schemas.microsoft.com/office/drawing/2010/main" val="0"/>
              </a:ext>
            </a:extLst>
          </a:blip>
          <a:srcRect t="16333"/>
          <a:stretch>
            <a:fillRect/>
          </a:stretch>
        </p:blipFill>
        <p:spPr>
          <a:xfrm>
            <a:off x="4419600" y="3557588"/>
            <a:ext cx="7772400" cy="3300412"/>
          </a:xfrm>
          <a:prstGeom prst="rect">
            <a:avLst/>
          </a:prstGeom>
        </p:spPr>
      </p:pic>
      <p:pic>
        <p:nvPicPr>
          <p:cNvPr id="7" name="Resim 6">
            <a:extLst>
              <a:ext uri="{FF2B5EF4-FFF2-40B4-BE49-F238E27FC236}">
                <a16:creationId xmlns:a16="http://schemas.microsoft.com/office/drawing/2014/main" id="{4454A36B-8A06-4C02-DBE5-7B1E171DBC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955"/>
            <a:ext cx="7079475" cy="3370185"/>
          </a:xfrm>
          <a:prstGeom prst="rect">
            <a:avLst/>
          </a:prstGeom>
        </p:spPr>
      </p:pic>
    </p:spTree>
    <p:extLst>
      <p:ext uri="{BB962C8B-B14F-4D97-AF65-F5344CB8AC3E}">
        <p14:creationId xmlns:p14="http://schemas.microsoft.com/office/powerpoint/2010/main" val="39739137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737462" y="1413896"/>
            <a:ext cx="6938555" cy="4351338"/>
          </a:xfrm>
        </p:spPr>
        <p:txBody>
          <a:bodyPr>
            <a:normAutofit lnSpcReduction="10000"/>
          </a:bodyPr>
          <a:lstStyle/>
          <a:p>
            <a:r>
              <a:rPr lang="tr-TR" dirty="0"/>
              <a:t>2026 itibariyle dergi TR-</a:t>
            </a:r>
            <a:r>
              <a:rPr lang="tr-TR" dirty="0" err="1"/>
              <a:t>Dizin’e</a:t>
            </a:r>
            <a:r>
              <a:rPr lang="tr-TR" dirty="0"/>
              <a:t> başvurusu yapılmış olup sonuç beklenmektedir.	</a:t>
            </a:r>
          </a:p>
          <a:p>
            <a:pPr marL="0" indent="0">
              <a:buNone/>
            </a:pPr>
            <a:endParaRPr lang="tr-TR" dirty="0"/>
          </a:p>
          <a:p>
            <a:r>
              <a:rPr lang="tr-TR" dirty="0"/>
              <a:t>Başvurusu yapılıp sonuç bekleyen diğer önemli indeksler</a:t>
            </a:r>
          </a:p>
          <a:p>
            <a:pPr>
              <a:buFont typeface="Wingdings" panose="05000000000000000000" pitchFamily="2" charset="2"/>
              <a:buChar char="Ø"/>
            </a:pPr>
            <a:r>
              <a:rPr lang="tr-TR" sz="2400" dirty="0">
                <a:solidFill>
                  <a:srgbClr val="FF0000"/>
                </a:solidFill>
              </a:rPr>
              <a:t>DOAJ</a:t>
            </a:r>
          </a:p>
          <a:p>
            <a:pPr>
              <a:buFont typeface="Wingdings" panose="05000000000000000000" pitchFamily="2" charset="2"/>
              <a:buChar char="Ø"/>
            </a:pPr>
            <a:r>
              <a:rPr lang="tr-TR" sz="2400" dirty="0">
                <a:solidFill>
                  <a:srgbClr val="FF0000"/>
                </a:solidFill>
              </a:rPr>
              <a:t>INDEKS COPERNICUS</a:t>
            </a:r>
          </a:p>
          <a:p>
            <a:pPr>
              <a:buFont typeface="Wingdings" panose="05000000000000000000" pitchFamily="2" charset="2"/>
              <a:buChar char="Ø"/>
            </a:pPr>
            <a:r>
              <a:rPr lang="tr-TR" sz="2400" dirty="0">
                <a:solidFill>
                  <a:srgbClr val="FF0000"/>
                </a:solidFill>
              </a:rPr>
              <a:t>CABI/CABI ABSTRACT</a:t>
            </a:r>
          </a:p>
          <a:p>
            <a:pPr>
              <a:buFont typeface="Wingdings" panose="05000000000000000000" pitchFamily="2" charset="2"/>
              <a:buChar char="Ø"/>
            </a:pPr>
            <a:r>
              <a:rPr lang="tr-TR" sz="2400" dirty="0">
                <a:solidFill>
                  <a:srgbClr val="FF0000"/>
                </a:solidFill>
              </a:rPr>
              <a:t>FAO</a:t>
            </a:r>
          </a:p>
          <a:p>
            <a:pPr>
              <a:buFont typeface="Wingdings" panose="05000000000000000000" pitchFamily="2" charset="2"/>
              <a:buChar char="Ø"/>
            </a:pPr>
            <a:r>
              <a:rPr lang="tr-TR" sz="2400" dirty="0">
                <a:solidFill>
                  <a:srgbClr val="FF0000"/>
                </a:solidFill>
              </a:rPr>
              <a:t>SCOPUS</a:t>
            </a:r>
          </a:p>
        </p:txBody>
      </p:sp>
      <p:sp>
        <p:nvSpPr>
          <p:cNvPr id="4" name="Unvan 1"/>
          <p:cNvSpPr>
            <a:spLocks noGrp="1"/>
          </p:cNvSpPr>
          <p:nvPr>
            <p:ph type="title"/>
          </p:nvPr>
        </p:nvSpPr>
        <p:spPr>
          <a:xfrm>
            <a:off x="1508760" y="600257"/>
            <a:ext cx="10515600" cy="497024"/>
          </a:xfrm>
        </p:spPr>
        <p:txBody>
          <a:bodyPr>
            <a:noAutofit/>
          </a:bodyPr>
          <a:lstStyle/>
          <a:p>
            <a:r>
              <a:rPr lang="tr-TR" sz="2200" b="1" dirty="0">
                <a:solidFill>
                  <a:srgbClr val="7030A0"/>
                </a:solidFill>
                <a:latin typeface="Arial Black" panose="020B0A04020102020204" pitchFamily="34" charset="0"/>
              </a:rPr>
              <a:t>Türkiye Teknoloji ve Uygulamalı Bilimler Dergisi</a:t>
            </a:r>
          </a:p>
        </p:txBody>
      </p:sp>
      <p:pic>
        <p:nvPicPr>
          <p:cNvPr id="5" name="Resim 4"/>
          <p:cNvPicPr>
            <a:picLocks noChangeAspect="1"/>
          </p:cNvPicPr>
          <p:nvPr/>
        </p:nvPicPr>
        <p:blipFill>
          <a:blip r:embed="rId2"/>
          <a:stretch>
            <a:fillRect/>
          </a:stretch>
        </p:blipFill>
        <p:spPr>
          <a:xfrm>
            <a:off x="0" y="1332411"/>
            <a:ext cx="4380411" cy="4304621"/>
          </a:xfrm>
          <a:prstGeom prst="rect">
            <a:avLst/>
          </a:prstGeom>
        </p:spPr>
      </p:pic>
    </p:spTree>
    <p:extLst>
      <p:ext uri="{BB962C8B-B14F-4D97-AF65-F5344CB8AC3E}">
        <p14:creationId xmlns:p14="http://schemas.microsoft.com/office/powerpoint/2010/main" val="34347305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776846" y="623454"/>
            <a:ext cx="6764482" cy="461665"/>
          </a:xfrm>
          <a:prstGeom prst="rect">
            <a:avLst/>
          </a:prstGeom>
          <a:noFill/>
        </p:spPr>
        <p:txBody>
          <a:bodyPr wrap="square" rtlCol="0">
            <a:spAutoFit/>
          </a:bodyPr>
          <a:lstStyle/>
          <a:p>
            <a:r>
              <a:rPr lang="tr-TR" sz="2400" b="1" dirty="0"/>
              <a:t>BÜTÇE VE HARCAMALAR</a:t>
            </a:r>
          </a:p>
        </p:txBody>
      </p:sp>
      <p:graphicFrame>
        <p:nvGraphicFramePr>
          <p:cNvPr id="3" name="Tablo 2"/>
          <p:cNvGraphicFramePr>
            <a:graphicFrameLocks noGrp="1"/>
          </p:cNvGraphicFramePr>
          <p:nvPr>
            <p:extLst>
              <p:ext uri="{D42A27DB-BD31-4B8C-83A1-F6EECF244321}">
                <p14:modId xmlns:p14="http://schemas.microsoft.com/office/powerpoint/2010/main" val="870597758"/>
              </p:ext>
            </p:extLst>
          </p:nvPr>
        </p:nvGraphicFramePr>
        <p:xfrm>
          <a:off x="1100139" y="1357314"/>
          <a:ext cx="9515475" cy="4469185"/>
        </p:xfrm>
        <a:graphic>
          <a:graphicData uri="http://schemas.openxmlformats.org/drawingml/2006/table">
            <a:tbl>
              <a:tblPr firstRow="1" firstCol="1" bandRow="1">
                <a:tableStyleId>{5C22544A-7EE6-4342-B048-85BDC9FD1C3A}</a:tableStyleId>
              </a:tblPr>
              <a:tblGrid>
                <a:gridCol w="2468399">
                  <a:extLst>
                    <a:ext uri="{9D8B030D-6E8A-4147-A177-3AD203B41FA5}">
                      <a16:colId xmlns:a16="http://schemas.microsoft.com/office/drawing/2014/main" val="1043208362"/>
                    </a:ext>
                  </a:extLst>
                </a:gridCol>
                <a:gridCol w="1203850">
                  <a:extLst>
                    <a:ext uri="{9D8B030D-6E8A-4147-A177-3AD203B41FA5}">
                      <a16:colId xmlns:a16="http://schemas.microsoft.com/office/drawing/2014/main" val="959729301"/>
                    </a:ext>
                  </a:extLst>
                </a:gridCol>
                <a:gridCol w="1203850">
                  <a:extLst>
                    <a:ext uri="{9D8B030D-6E8A-4147-A177-3AD203B41FA5}">
                      <a16:colId xmlns:a16="http://schemas.microsoft.com/office/drawing/2014/main" val="2201087484"/>
                    </a:ext>
                  </a:extLst>
                </a:gridCol>
                <a:gridCol w="1292875">
                  <a:extLst>
                    <a:ext uri="{9D8B030D-6E8A-4147-A177-3AD203B41FA5}">
                      <a16:colId xmlns:a16="http://schemas.microsoft.com/office/drawing/2014/main" val="3190957759"/>
                    </a:ext>
                  </a:extLst>
                </a:gridCol>
                <a:gridCol w="1203850">
                  <a:extLst>
                    <a:ext uri="{9D8B030D-6E8A-4147-A177-3AD203B41FA5}">
                      <a16:colId xmlns:a16="http://schemas.microsoft.com/office/drawing/2014/main" val="56154530"/>
                    </a:ext>
                  </a:extLst>
                </a:gridCol>
                <a:gridCol w="1004557">
                  <a:extLst>
                    <a:ext uri="{9D8B030D-6E8A-4147-A177-3AD203B41FA5}">
                      <a16:colId xmlns:a16="http://schemas.microsoft.com/office/drawing/2014/main" val="573907964"/>
                    </a:ext>
                  </a:extLst>
                </a:gridCol>
                <a:gridCol w="1138094">
                  <a:extLst>
                    <a:ext uri="{9D8B030D-6E8A-4147-A177-3AD203B41FA5}">
                      <a16:colId xmlns:a16="http://schemas.microsoft.com/office/drawing/2014/main" val="3132937551"/>
                    </a:ext>
                  </a:extLst>
                </a:gridCol>
              </a:tblGrid>
              <a:tr h="260579">
                <a:tc gridSpan="7">
                  <a:txBody>
                    <a:bodyPr/>
                    <a:lstStyle/>
                    <a:p>
                      <a:pPr algn="l">
                        <a:lnSpc>
                          <a:spcPct val="115000"/>
                        </a:lnSpc>
                        <a:spcAft>
                          <a:spcPts val="1000"/>
                        </a:spcAft>
                      </a:pPr>
                      <a:r>
                        <a:rPr lang="tr-TR" sz="1800" dirty="0">
                          <a:effectLst/>
                        </a:rPr>
                        <a:t>Hazine Yardımı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983046467"/>
                  </a:ext>
                </a:extLst>
              </a:tr>
              <a:tr h="651448">
                <a:tc>
                  <a:txBody>
                    <a:bodyPr/>
                    <a:lstStyle/>
                    <a:p>
                      <a:pPr algn="l">
                        <a:lnSpc>
                          <a:spcPct val="115000"/>
                        </a:lnSpc>
                        <a:spcAft>
                          <a:spcPts val="1000"/>
                        </a:spcAft>
                      </a:pPr>
                      <a:r>
                        <a:rPr lang="tr-TR" sz="1200" dirty="0">
                          <a:effectLst/>
                        </a:rPr>
                        <a:t>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dirty="0">
                          <a:effectLst/>
                        </a:rPr>
                        <a:t>Bütçe Ödeneği </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dirty="0">
                          <a:effectLst/>
                        </a:rPr>
                        <a:t>Serbest Ödenek (b)</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a:effectLst/>
                        </a:rPr>
                        <a:t>Gerçekleşme Durumu% (a*100)/b</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a:effectLst/>
                        </a:rPr>
                        <a:t>Kesin Harcama (a)</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a:effectLst/>
                        </a:rPr>
                        <a:t>Kalan Ödenek</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a:effectLst/>
                        </a:rPr>
                        <a:t>Açıklama</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409504"/>
                  </a:ext>
                </a:extLst>
              </a:tr>
              <a:tr h="563330">
                <a:tc>
                  <a:txBody>
                    <a:bodyPr/>
                    <a:lstStyle/>
                    <a:p>
                      <a:pPr algn="l">
                        <a:lnSpc>
                          <a:spcPct val="115000"/>
                        </a:lnSpc>
                        <a:spcAft>
                          <a:spcPts val="1000"/>
                        </a:spcAft>
                      </a:pPr>
                      <a:r>
                        <a:rPr lang="tr-TR" sz="1200" dirty="0">
                          <a:effectLst/>
                        </a:rPr>
                        <a:t>01- Personel Giderleri</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18.231.500,00</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18.231.500,00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18.231.500,00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955283263"/>
                  </a:ext>
                </a:extLst>
              </a:tr>
              <a:tr h="563330">
                <a:tc>
                  <a:txBody>
                    <a:bodyPr/>
                    <a:lstStyle/>
                    <a:p>
                      <a:pPr algn="l">
                        <a:lnSpc>
                          <a:spcPct val="115000"/>
                        </a:lnSpc>
                        <a:spcAft>
                          <a:spcPts val="1000"/>
                        </a:spcAft>
                      </a:pPr>
                      <a:r>
                        <a:rPr lang="tr-TR" sz="1200">
                          <a:effectLst/>
                        </a:rPr>
                        <a:t>01-Personel Giderleri İkinci Öğretim</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158.900,00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158.900,00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88.929,19</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69.970,81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992429838"/>
                  </a:ext>
                </a:extLst>
              </a:tr>
              <a:tr h="635713">
                <a:tc>
                  <a:txBody>
                    <a:bodyPr/>
                    <a:lstStyle/>
                    <a:p>
                      <a:pPr algn="l">
                        <a:lnSpc>
                          <a:spcPct val="115000"/>
                        </a:lnSpc>
                        <a:spcAft>
                          <a:spcPts val="1000"/>
                        </a:spcAft>
                      </a:pPr>
                      <a:r>
                        <a:rPr lang="tr-TR" sz="1200">
                          <a:effectLst/>
                        </a:rPr>
                        <a:t>02- Sos. Güv. Kur. D. Prim. Giderleri</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269.600,00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269.600,00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206.755,31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38,75</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325323271"/>
                  </a:ext>
                </a:extLst>
              </a:tr>
              <a:tr h="452395">
                <a:tc>
                  <a:txBody>
                    <a:bodyPr/>
                    <a:lstStyle/>
                    <a:p>
                      <a:pPr algn="l">
                        <a:lnSpc>
                          <a:spcPct val="115000"/>
                        </a:lnSpc>
                        <a:spcAft>
                          <a:spcPts val="1000"/>
                        </a:spcAft>
                      </a:pPr>
                      <a:r>
                        <a:rPr lang="tr-TR" sz="1200">
                          <a:effectLst/>
                        </a:rPr>
                        <a:t>03- Mal ve Hizmet Alım Giderleri</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75.700,00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75.700,00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71</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53.473,33</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22.226,67</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429172416"/>
                  </a:ext>
                </a:extLst>
              </a:tr>
              <a:tr h="391026">
                <a:tc>
                  <a:txBody>
                    <a:bodyPr/>
                    <a:lstStyle/>
                    <a:p>
                      <a:pPr algn="l">
                        <a:lnSpc>
                          <a:spcPct val="115000"/>
                        </a:lnSpc>
                        <a:spcAft>
                          <a:spcPts val="1000"/>
                        </a:spcAft>
                      </a:pPr>
                      <a:r>
                        <a:rPr lang="tr-TR" sz="1200">
                          <a:effectLst/>
                        </a:rPr>
                        <a:t>05- Cari Transferler </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392836602"/>
                  </a:ext>
                </a:extLst>
              </a:tr>
              <a:tr h="360342">
                <a:tc>
                  <a:txBody>
                    <a:bodyPr/>
                    <a:lstStyle/>
                    <a:p>
                      <a:pPr algn="l">
                        <a:lnSpc>
                          <a:spcPct val="115000"/>
                        </a:lnSpc>
                        <a:spcAft>
                          <a:spcPts val="1000"/>
                        </a:spcAft>
                      </a:pPr>
                      <a:r>
                        <a:rPr lang="tr-TR" sz="1200">
                          <a:effectLst/>
                        </a:rPr>
                        <a:t>06- Sermaye Giderleri</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8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954954158"/>
                  </a:ext>
                </a:extLst>
              </a:tr>
              <a:tr h="554675">
                <a:tc>
                  <a:txBody>
                    <a:bodyPr/>
                    <a:lstStyle/>
                    <a:p>
                      <a:pPr algn="l">
                        <a:lnSpc>
                          <a:spcPct val="115000"/>
                        </a:lnSpc>
                        <a:spcAft>
                          <a:spcPts val="1000"/>
                        </a:spcAft>
                      </a:pPr>
                      <a:r>
                        <a:rPr lang="tr-TR" sz="1200">
                          <a:effectLst/>
                        </a:rPr>
                        <a:t>TOPLAM</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l">
                        <a:lnSpc>
                          <a:spcPct val="115000"/>
                        </a:lnSpc>
                        <a:spcAft>
                          <a:spcPts val="1000"/>
                        </a:spcAft>
                      </a:pPr>
                      <a:r>
                        <a:rPr lang="tr-TR"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18.735.500,00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l">
                        <a:lnSpc>
                          <a:spcPct val="115000"/>
                        </a:lnSpc>
                        <a:spcAft>
                          <a:spcPts val="1000"/>
                        </a:spcAft>
                      </a:pPr>
                      <a:r>
                        <a:rPr lang="tr-TR"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18.735.500,00</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tc>
                <a:tc>
                  <a:txBody>
                    <a:bodyPr/>
                    <a:lstStyle/>
                    <a:p>
                      <a:pPr algn="l">
                        <a:lnSpc>
                          <a:spcPct val="115000"/>
                        </a:lnSpc>
                        <a:spcAft>
                          <a:spcPts val="1000"/>
                        </a:spcAft>
                      </a:pPr>
                      <a:r>
                        <a:rPr lang="tr-TR"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99</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18.580.657,83</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92.236,23</a:t>
                      </a:r>
                      <a:endParaRPr lang="tr-TR" sz="16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15000"/>
                        </a:lnSpc>
                        <a:spcAft>
                          <a:spcPts val="1000"/>
                        </a:spcAft>
                      </a:pPr>
                      <a:r>
                        <a:rPr lang="tr-TR" sz="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tr-TR"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429792074"/>
                  </a:ext>
                </a:extLst>
              </a:tr>
            </a:tbl>
          </a:graphicData>
        </a:graphic>
      </p:graphicFrame>
    </p:spTree>
    <p:extLst>
      <p:ext uri="{BB962C8B-B14F-4D97-AF65-F5344CB8AC3E}">
        <p14:creationId xmlns:p14="http://schemas.microsoft.com/office/powerpoint/2010/main" val="35664363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776846" y="623454"/>
            <a:ext cx="6764482" cy="461665"/>
          </a:xfrm>
          <a:prstGeom prst="rect">
            <a:avLst/>
          </a:prstGeom>
          <a:noFill/>
        </p:spPr>
        <p:txBody>
          <a:bodyPr wrap="square" rtlCol="0">
            <a:spAutoFit/>
          </a:bodyPr>
          <a:lstStyle/>
          <a:p>
            <a:r>
              <a:rPr lang="tr-TR" sz="2400" b="1" dirty="0"/>
              <a:t>BÜTÇE VE HARCAMALAR</a:t>
            </a:r>
          </a:p>
        </p:txBody>
      </p:sp>
      <p:graphicFrame>
        <p:nvGraphicFramePr>
          <p:cNvPr id="4" name="İçerik Yer Tutucusu 6"/>
          <p:cNvGraphicFramePr>
            <a:graphicFrameLocks noGrp="1"/>
          </p:cNvGraphicFramePr>
          <p:nvPr>
            <p:ph idx="4294967295"/>
            <p:extLst>
              <p:ext uri="{D42A27DB-BD31-4B8C-83A1-F6EECF244321}">
                <p14:modId xmlns:p14="http://schemas.microsoft.com/office/powerpoint/2010/main" val="1082247696"/>
              </p:ext>
            </p:extLst>
          </p:nvPr>
        </p:nvGraphicFramePr>
        <p:xfrm>
          <a:off x="1412874" y="1162050"/>
          <a:ext cx="9407525" cy="431641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560723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776846" y="623454"/>
            <a:ext cx="6764482" cy="461665"/>
          </a:xfrm>
          <a:prstGeom prst="rect">
            <a:avLst/>
          </a:prstGeom>
          <a:noFill/>
        </p:spPr>
        <p:txBody>
          <a:bodyPr wrap="square" rtlCol="0">
            <a:spAutoFit/>
          </a:bodyPr>
          <a:lstStyle/>
          <a:p>
            <a:r>
              <a:rPr lang="tr-TR" sz="2400" b="1" dirty="0"/>
              <a:t>BÜTÇE VE HARCAMALAR</a:t>
            </a:r>
          </a:p>
        </p:txBody>
      </p:sp>
      <p:graphicFrame>
        <p:nvGraphicFramePr>
          <p:cNvPr id="3" name="3 İçerik Yer Tutucusu"/>
          <p:cNvGraphicFramePr>
            <a:graphicFrameLocks noGrp="1"/>
          </p:cNvGraphicFramePr>
          <p:nvPr>
            <p:ph sz="half" idx="1"/>
            <p:extLst>
              <p:ext uri="{D42A27DB-BD31-4B8C-83A1-F6EECF244321}">
                <p14:modId xmlns:p14="http://schemas.microsoft.com/office/powerpoint/2010/main" val="2911549365"/>
              </p:ext>
            </p:extLst>
          </p:nvPr>
        </p:nvGraphicFramePr>
        <p:xfrm>
          <a:off x="0" y="1085119"/>
          <a:ext cx="5667374" cy="2842447"/>
        </p:xfrm>
        <a:graphic>
          <a:graphicData uri="http://schemas.openxmlformats.org/presentationml/2006/ole">
            <mc:AlternateContent xmlns:mc="http://schemas.openxmlformats.org/markup-compatibility/2006">
              <mc:Choice xmlns:v="urn:schemas-microsoft-com:vml" Requires="v">
                <p:oleObj name="Çalışma Sayfası" r:id="rId2" imgW="4886381" imgH="1704908" progId="Excel.Sheet.8">
                  <p:embed/>
                </p:oleObj>
              </mc:Choice>
              <mc:Fallback>
                <p:oleObj name="Çalışma Sayfası" r:id="rId2" imgW="4886381" imgH="1704908" progId="Excel.Sheet.8">
                  <p:embed/>
                  <p:pic>
                    <p:nvPicPr>
                      <p:cNvPr id="0" name="Picture 15"/>
                      <p:cNvPicPr>
                        <a:picLocks noGrp="1" noChangeArrowheads="1"/>
                      </p:cNvPicPr>
                      <p:nvPr/>
                    </p:nvPicPr>
                    <p:blipFill>
                      <a:blip r:embed="rId3"/>
                      <a:srcRect/>
                      <a:stretch>
                        <a:fillRect/>
                      </a:stretch>
                    </p:blipFill>
                    <p:spPr bwMode="auto">
                      <a:xfrm>
                        <a:off x="0" y="1085119"/>
                        <a:ext cx="5667374" cy="2842447"/>
                      </a:xfrm>
                      <a:prstGeom prst="rect">
                        <a:avLst/>
                      </a:prstGeom>
                      <a:noFill/>
                    </p:spPr>
                  </p:pic>
                </p:oleObj>
              </mc:Fallback>
            </mc:AlternateContent>
          </a:graphicData>
        </a:graphic>
      </p:graphicFrame>
      <p:sp>
        <p:nvSpPr>
          <p:cNvPr id="5" name="Dikdörtgen 4"/>
          <p:cNvSpPr/>
          <p:nvPr/>
        </p:nvSpPr>
        <p:spPr>
          <a:xfrm>
            <a:off x="7386910" y="1719153"/>
            <a:ext cx="2357981" cy="923330"/>
          </a:xfrm>
          <a:prstGeom prst="rect">
            <a:avLst/>
          </a:prstGeom>
        </p:spPr>
        <p:txBody>
          <a:bodyPr wrap="square">
            <a:spAutoFit/>
          </a:bodyPr>
          <a:lstStyle/>
          <a:p>
            <a:pPr>
              <a:spcBef>
                <a:spcPct val="0"/>
              </a:spcBef>
            </a:pPr>
            <a:r>
              <a:rPr lang="tr-TR" altLang="tr-TR" dirty="0"/>
              <a:t>2025 yılında ek dersten </a:t>
            </a:r>
          </a:p>
          <a:p>
            <a:pPr>
              <a:spcBef>
                <a:spcPct val="0"/>
              </a:spcBef>
            </a:pPr>
            <a:r>
              <a:rPr lang="tr-TR" altLang="tr-TR" dirty="0"/>
              <a:t>yararlanan öğretim </a:t>
            </a:r>
          </a:p>
          <a:p>
            <a:pPr>
              <a:spcBef>
                <a:spcPct val="0"/>
              </a:spcBef>
            </a:pPr>
            <a:r>
              <a:rPr lang="tr-TR" altLang="tr-TR" dirty="0"/>
              <a:t>üyesi sayısı:125</a:t>
            </a:r>
            <a:endParaRPr lang="tr-TR" altLang="tr-TR" b="1" dirty="0"/>
          </a:p>
        </p:txBody>
      </p:sp>
      <p:graphicFrame>
        <p:nvGraphicFramePr>
          <p:cNvPr id="6" name="6 İçerik Yer Tutucusu"/>
          <p:cNvGraphicFramePr>
            <a:graphicFrameLocks/>
          </p:cNvGraphicFramePr>
          <p:nvPr>
            <p:extLst>
              <p:ext uri="{D42A27DB-BD31-4B8C-83A1-F6EECF244321}">
                <p14:modId xmlns:p14="http://schemas.microsoft.com/office/powerpoint/2010/main" val="793271944"/>
              </p:ext>
            </p:extLst>
          </p:nvPr>
        </p:nvGraphicFramePr>
        <p:xfrm>
          <a:off x="5667374" y="2642483"/>
          <a:ext cx="6524625" cy="3176426"/>
        </p:xfrm>
        <a:graphic>
          <a:graphicData uri="http://schemas.openxmlformats.org/presentationml/2006/ole">
            <mc:AlternateContent xmlns:mc="http://schemas.openxmlformats.org/markup-compatibility/2006">
              <mc:Choice xmlns:v="urn:schemas-microsoft-com:vml" Requires="v">
                <p:oleObj name="Çalışma Sayfası" r:id="rId4" imgW="5610356" imgH="2295512" progId="Excel.Sheet.8">
                  <p:embed/>
                </p:oleObj>
              </mc:Choice>
              <mc:Fallback>
                <p:oleObj name="Çalışma Sayfası" r:id="rId4" imgW="5610356" imgH="2295512" progId="Excel.Sheet.8">
                  <p:embed/>
                  <p:pic>
                    <p:nvPicPr>
                      <p:cNvPr id="0" name="Picture 16"/>
                      <p:cNvPicPr>
                        <a:picLocks noChangeArrowheads="1"/>
                      </p:cNvPicPr>
                      <p:nvPr/>
                    </p:nvPicPr>
                    <p:blipFill>
                      <a:blip r:embed="rId5"/>
                      <a:srcRect/>
                      <a:stretch>
                        <a:fillRect/>
                      </a:stretch>
                    </p:blipFill>
                    <p:spPr bwMode="auto">
                      <a:xfrm>
                        <a:off x="5667374" y="2642483"/>
                        <a:ext cx="6524625" cy="3176426"/>
                      </a:xfrm>
                      <a:prstGeom prst="rect">
                        <a:avLst/>
                      </a:prstGeom>
                      <a:noFill/>
                    </p:spPr>
                  </p:pic>
                </p:oleObj>
              </mc:Fallback>
            </mc:AlternateContent>
          </a:graphicData>
        </a:graphic>
      </p:graphicFrame>
      <p:sp>
        <p:nvSpPr>
          <p:cNvPr id="7" name="Dikdörtgen 6"/>
          <p:cNvSpPr/>
          <p:nvPr/>
        </p:nvSpPr>
        <p:spPr>
          <a:xfrm>
            <a:off x="1776846" y="4091422"/>
            <a:ext cx="3193256" cy="1231106"/>
          </a:xfrm>
          <a:prstGeom prst="rect">
            <a:avLst/>
          </a:prstGeom>
        </p:spPr>
        <p:txBody>
          <a:bodyPr wrap="square">
            <a:spAutoFit/>
          </a:bodyPr>
          <a:lstStyle/>
          <a:p>
            <a:pPr>
              <a:spcBef>
                <a:spcPct val="0"/>
              </a:spcBef>
            </a:pPr>
            <a:r>
              <a:rPr lang="tr-TR" altLang="tr-TR" dirty="0"/>
              <a:t>2025 yılında ödenen </a:t>
            </a:r>
          </a:p>
          <a:p>
            <a:pPr>
              <a:spcBef>
                <a:spcPct val="0"/>
              </a:spcBef>
            </a:pPr>
            <a:r>
              <a:rPr lang="tr-TR" altLang="tr-TR" dirty="0"/>
              <a:t>ek ders ücreti</a:t>
            </a:r>
          </a:p>
          <a:p>
            <a:pPr>
              <a:spcBef>
                <a:spcPct val="0"/>
              </a:spcBef>
            </a:pPr>
            <a:endParaRPr lang="tr-TR" altLang="tr-TR" dirty="0"/>
          </a:p>
          <a:p>
            <a:pPr>
              <a:spcBef>
                <a:spcPct val="0"/>
              </a:spcBef>
            </a:pPr>
            <a:r>
              <a:rPr lang="tr-TR" altLang="tr-TR" sz="2000" b="1" dirty="0"/>
              <a:t>TOPLAM: </a:t>
            </a:r>
            <a:r>
              <a:rPr lang="tr-TR" sz="2000" b="1" dirty="0"/>
              <a:t>15.692.209,76</a:t>
            </a:r>
            <a:r>
              <a:rPr lang="tr-TR" dirty="0"/>
              <a:t> </a:t>
            </a:r>
            <a:r>
              <a:rPr lang="tr-TR" altLang="tr-TR" sz="2000" b="1" dirty="0"/>
              <a:t> TL</a:t>
            </a:r>
          </a:p>
        </p:txBody>
      </p:sp>
    </p:spTree>
    <p:extLst>
      <p:ext uri="{BB962C8B-B14F-4D97-AF65-F5344CB8AC3E}">
        <p14:creationId xmlns:p14="http://schemas.microsoft.com/office/powerpoint/2010/main" val="29017816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776846" y="623454"/>
            <a:ext cx="6764482" cy="461665"/>
          </a:xfrm>
          <a:prstGeom prst="rect">
            <a:avLst/>
          </a:prstGeom>
          <a:noFill/>
        </p:spPr>
        <p:txBody>
          <a:bodyPr wrap="square" rtlCol="0">
            <a:spAutoFit/>
          </a:bodyPr>
          <a:lstStyle/>
          <a:p>
            <a:r>
              <a:rPr lang="tr-TR" sz="2400" b="1" dirty="0"/>
              <a:t>ZAYIF YÖNLER, ÖNERİLER VE İHTİYAÇLAR</a:t>
            </a:r>
          </a:p>
        </p:txBody>
      </p:sp>
      <p:sp>
        <p:nvSpPr>
          <p:cNvPr id="3" name="Dikdörtgen 2"/>
          <p:cNvSpPr/>
          <p:nvPr/>
        </p:nvSpPr>
        <p:spPr>
          <a:xfrm>
            <a:off x="1147763" y="1591360"/>
            <a:ext cx="9410700" cy="369332"/>
          </a:xfrm>
          <a:prstGeom prst="rect">
            <a:avLst/>
          </a:prstGeom>
        </p:spPr>
        <p:txBody>
          <a:bodyPr wrap="square">
            <a:spAutoFit/>
          </a:bodyPr>
          <a:lstStyle/>
          <a:p>
            <a:r>
              <a:rPr lang="tr-TR" b="1" dirty="0">
                <a:cs typeface="Times New Roman" pitchFamily="18" charset="0"/>
              </a:rPr>
              <a:t> </a:t>
            </a:r>
            <a:endParaRPr lang="tr-TR" dirty="0">
              <a:solidFill>
                <a:srgbClr val="7030A0"/>
              </a:solidFill>
            </a:endParaRPr>
          </a:p>
        </p:txBody>
      </p:sp>
      <p:sp>
        <p:nvSpPr>
          <p:cNvPr id="4" name="Dikdörtgen 3"/>
          <p:cNvSpPr/>
          <p:nvPr/>
        </p:nvSpPr>
        <p:spPr>
          <a:xfrm>
            <a:off x="485775" y="1098975"/>
            <a:ext cx="11372850" cy="4324261"/>
          </a:xfrm>
          <a:prstGeom prst="rect">
            <a:avLst/>
          </a:prstGeom>
        </p:spPr>
        <p:txBody>
          <a:bodyPr wrap="square">
            <a:spAutoFit/>
          </a:bodyPr>
          <a:lstStyle/>
          <a:p>
            <a:pPr marL="342900" indent="-342900">
              <a:spcBef>
                <a:spcPts val="500"/>
              </a:spcBef>
              <a:spcAft>
                <a:spcPts val="595"/>
              </a:spcAft>
              <a:buBlip>
                <a:blip r:embed="rId2"/>
              </a:buBlip>
              <a:tabLst>
                <a:tab pos="457200" algn="l"/>
              </a:tabLst>
            </a:pPr>
            <a:r>
              <a:rPr lang="tr-TR" sz="2000" b="1" i="1" dirty="0">
                <a:solidFill>
                  <a:srgbClr val="7030A0"/>
                </a:solidFill>
              </a:rPr>
              <a:t>Otomasyonun enstitülerde bağımsız olmaması (özellikle ders takibi ve notların girilmesindeki gecikmelerin üstesinden gelinebilmesi ve de doğru elden takip edilebilmesi )</a:t>
            </a:r>
          </a:p>
          <a:p>
            <a:pPr marL="342900" indent="-342900">
              <a:spcBef>
                <a:spcPts val="500"/>
              </a:spcBef>
              <a:spcAft>
                <a:spcPts val="595"/>
              </a:spcAft>
              <a:buBlip>
                <a:blip r:embed="rId2"/>
              </a:buBlip>
              <a:tabLst>
                <a:tab pos="457200" algn="l"/>
              </a:tabLst>
            </a:pPr>
            <a:r>
              <a:rPr lang="tr-TR" sz="2000" b="1" i="1" dirty="0">
                <a:solidFill>
                  <a:srgbClr val="7030A0"/>
                </a:solidFill>
              </a:rPr>
              <a:t>Ana bilim dallarının resmi yazılarda gereken hassasiyeti göstermemeleri ve bu konuda enstitünün uyarılarına rağmen gereken ilgiyi göstermemeleri. (Gecikmeler ve ek derslerin zamanında gelmemesi ve ayrıca ödemelerde izinli günlere yeterince dikkat edilmemesi)</a:t>
            </a:r>
          </a:p>
          <a:p>
            <a:pPr marL="342900" indent="-342900">
              <a:spcBef>
                <a:spcPts val="500"/>
              </a:spcBef>
              <a:spcAft>
                <a:spcPts val="595"/>
              </a:spcAft>
              <a:buBlip>
                <a:blip r:embed="rId2"/>
              </a:buBlip>
              <a:tabLst>
                <a:tab pos="457200" algn="l"/>
              </a:tabLst>
            </a:pPr>
            <a:r>
              <a:rPr lang="tr-TR" sz="2000" b="1" i="1" dirty="0">
                <a:solidFill>
                  <a:srgbClr val="7030A0"/>
                </a:solidFill>
              </a:rPr>
              <a:t>Öğrenciler ile bazı  danışmanların bazı konulara yeterince ilgili olmamaları.</a:t>
            </a:r>
          </a:p>
          <a:p>
            <a:pPr marL="342900" indent="-342900">
              <a:spcBef>
                <a:spcPts val="500"/>
              </a:spcBef>
              <a:spcAft>
                <a:spcPts val="595"/>
              </a:spcAft>
              <a:buBlip>
                <a:blip r:embed="rId2"/>
              </a:buBlip>
              <a:tabLst>
                <a:tab pos="457200" algn="l"/>
              </a:tabLst>
            </a:pPr>
            <a:r>
              <a:rPr lang="tr-TR" sz="2000" b="1" i="1" dirty="0">
                <a:solidFill>
                  <a:srgbClr val="7030A0"/>
                </a:solidFill>
              </a:rPr>
              <a:t>Bazı anabilim dallarında doktora programının açılması için gerekli sayıda öğretim üyesinin bulunmaması</a:t>
            </a:r>
          </a:p>
          <a:p>
            <a:pPr marL="342900" indent="-342900">
              <a:spcBef>
                <a:spcPts val="500"/>
              </a:spcBef>
              <a:spcAft>
                <a:spcPts val="595"/>
              </a:spcAft>
              <a:buBlip>
                <a:blip r:embed="rId2"/>
              </a:buBlip>
              <a:tabLst>
                <a:tab pos="457200" algn="l"/>
              </a:tabLst>
            </a:pPr>
            <a:r>
              <a:rPr lang="tr-TR" sz="2000" b="1" i="1" dirty="0">
                <a:solidFill>
                  <a:srgbClr val="7030A0"/>
                </a:solidFill>
              </a:rPr>
              <a:t>Artan öğrenci sayımız ve iş yükümüze paralel olarak memur gereksinimi (mümkünse en az 1 kişi)</a:t>
            </a:r>
          </a:p>
          <a:p>
            <a:pPr>
              <a:spcBef>
                <a:spcPts val="500"/>
              </a:spcBef>
              <a:spcAft>
                <a:spcPts val="595"/>
              </a:spcAft>
              <a:tabLst>
                <a:tab pos="457200" algn="l"/>
              </a:tabLst>
            </a:pPr>
            <a:endParaRPr lang="tr-TR" sz="2000" b="1" i="1" dirty="0">
              <a:solidFill>
                <a:srgbClr val="7030A0"/>
              </a:solidFill>
            </a:endParaRPr>
          </a:p>
          <a:p>
            <a:pPr>
              <a:spcBef>
                <a:spcPts val="500"/>
              </a:spcBef>
              <a:spcAft>
                <a:spcPts val="595"/>
              </a:spcAft>
              <a:tabLst>
                <a:tab pos="457200" algn="l"/>
              </a:tabLst>
            </a:pPr>
            <a:endParaRPr lang="tr-TR" sz="2000" b="1" i="1" dirty="0">
              <a:solidFill>
                <a:srgbClr val="7030A0"/>
              </a:solidFill>
            </a:endParaRPr>
          </a:p>
        </p:txBody>
      </p:sp>
    </p:spTree>
    <p:extLst>
      <p:ext uri="{BB962C8B-B14F-4D97-AF65-F5344CB8AC3E}">
        <p14:creationId xmlns:p14="http://schemas.microsoft.com/office/powerpoint/2010/main" val="4966585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05412-1512-219C-F82E-CF163D3E14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C9E457-736D-6009-D5C2-9E8C701D74BA}"/>
              </a:ext>
            </a:extLst>
          </p:cNvPr>
          <p:cNvSpPr>
            <a:spLocks noGrp="1"/>
          </p:cNvSpPr>
          <p:nvPr>
            <p:ph type="title"/>
          </p:nvPr>
        </p:nvSpPr>
        <p:spPr/>
        <p:txBody>
          <a:bodyPr/>
          <a:lstStyle/>
          <a:p>
            <a:r>
              <a:rPr lang="tr-TR" dirty="0"/>
              <a:t>YIL İÇERİSİNDE YAPILAN ETKİNLİKLER</a:t>
            </a:r>
          </a:p>
        </p:txBody>
      </p:sp>
      <p:sp>
        <p:nvSpPr>
          <p:cNvPr id="3" name="Content Placeholder 2">
            <a:extLst>
              <a:ext uri="{FF2B5EF4-FFF2-40B4-BE49-F238E27FC236}">
                <a16:creationId xmlns:a16="http://schemas.microsoft.com/office/drawing/2014/main" id="{233943A7-D029-AF8E-9BD1-9F6463481ACD}"/>
              </a:ext>
            </a:extLst>
          </p:cNvPr>
          <p:cNvSpPr>
            <a:spLocks noGrp="1"/>
          </p:cNvSpPr>
          <p:nvPr>
            <p:ph idx="1"/>
          </p:nvPr>
        </p:nvSpPr>
        <p:spPr/>
        <p:txBody>
          <a:bodyPr/>
          <a:lstStyle/>
          <a:p>
            <a:r>
              <a:rPr lang="en-US" dirty="0" err="1"/>
              <a:t>Lisansüstü</a:t>
            </a:r>
            <a:r>
              <a:rPr lang="en-US" dirty="0"/>
              <a:t> En İyi Tez </a:t>
            </a:r>
            <a:r>
              <a:rPr lang="en-US" dirty="0" err="1"/>
              <a:t>Ödülü</a:t>
            </a:r>
            <a:endParaRPr lang="tr-TR" dirty="0"/>
          </a:p>
        </p:txBody>
      </p:sp>
      <p:pic>
        <p:nvPicPr>
          <p:cNvPr id="8" name="Resim Yer Tutucusu 7">
            <a:extLst>
              <a:ext uri="{FF2B5EF4-FFF2-40B4-BE49-F238E27FC236}">
                <a16:creationId xmlns:a16="http://schemas.microsoft.com/office/drawing/2014/main" id="{E8F01930-04C2-98B9-81D5-D4683C053B32}"/>
              </a:ext>
            </a:extLst>
          </p:cNvPr>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t="4503" b="4503"/>
          <a:stretch>
            <a:fillRect/>
          </a:stretch>
        </p:blipFill>
        <p:spPr>
          <a:xfrm>
            <a:off x="7161891" y="1171575"/>
            <a:ext cx="4548187" cy="2257425"/>
          </a:xfrm>
          <a:prstGeom prst="rect">
            <a:avLst/>
          </a:prstGeom>
        </p:spPr>
      </p:pic>
      <p:pic>
        <p:nvPicPr>
          <p:cNvPr id="7" name="Resim Yer Tutucusu 6">
            <a:extLst>
              <a:ext uri="{FF2B5EF4-FFF2-40B4-BE49-F238E27FC236}">
                <a16:creationId xmlns:a16="http://schemas.microsoft.com/office/drawing/2014/main" id="{6C231CBD-B39F-68D0-D8C0-F094B91521F7}"/>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l="369" r="58815"/>
          <a:stretch>
            <a:fillRect/>
          </a:stretch>
        </p:blipFill>
        <p:spPr>
          <a:xfrm>
            <a:off x="7161891" y="4027469"/>
            <a:ext cx="4591878" cy="1658956"/>
          </a:xfrm>
          <a:prstGeom prst="rect">
            <a:avLst/>
          </a:prstGeom>
        </p:spPr>
      </p:pic>
      <p:sp>
        <p:nvSpPr>
          <p:cNvPr id="6" name="Content Placeholder 5">
            <a:extLst>
              <a:ext uri="{FF2B5EF4-FFF2-40B4-BE49-F238E27FC236}">
                <a16:creationId xmlns:a16="http://schemas.microsoft.com/office/drawing/2014/main" id="{B069B223-E777-EA13-AAB3-C91CAC4FDE9A}"/>
              </a:ext>
            </a:extLst>
          </p:cNvPr>
          <p:cNvSpPr>
            <a:spLocks noGrp="1"/>
          </p:cNvSpPr>
          <p:nvPr>
            <p:ph idx="15"/>
          </p:nvPr>
        </p:nvSpPr>
        <p:spPr>
          <a:xfrm>
            <a:off x="838199" y="4027469"/>
            <a:ext cx="5716713" cy="1948785"/>
          </a:xfrm>
        </p:spPr>
        <p:txBody>
          <a:bodyPr/>
          <a:lstStyle/>
          <a:p>
            <a:r>
              <a:rPr lang="en-US" dirty="0" err="1"/>
              <a:t>Anabilim</a:t>
            </a:r>
            <a:r>
              <a:rPr lang="en-US" dirty="0"/>
              <a:t> </a:t>
            </a:r>
            <a:r>
              <a:rPr lang="en-US" dirty="0" err="1"/>
              <a:t>Dalları</a:t>
            </a:r>
            <a:r>
              <a:rPr lang="en-US" dirty="0"/>
              <a:t> Başkan </a:t>
            </a:r>
            <a:r>
              <a:rPr lang="en-US" dirty="0" err="1"/>
              <a:t>Toplantıları</a:t>
            </a:r>
            <a:r>
              <a:rPr lang="en-US" dirty="0"/>
              <a:t> </a:t>
            </a:r>
            <a:endParaRPr lang="tr-TR" dirty="0"/>
          </a:p>
        </p:txBody>
      </p:sp>
    </p:spTree>
    <p:extLst>
      <p:ext uri="{BB962C8B-B14F-4D97-AF65-F5344CB8AC3E}">
        <p14:creationId xmlns:p14="http://schemas.microsoft.com/office/powerpoint/2010/main" val="16714080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527857" y="365126"/>
            <a:ext cx="8770239" cy="931240"/>
          </a:xfrm>
        </p:spPr>
        <p:txBody>
          <a:bodyPr>
            <a:normAutofit/>
          </a:bodyPr>
          <a:lstStyle/>
          <a:p>
            <a:r>
              <a:rPr lang="tr-TR" dirty="0"/>
              <a:t>GELECEĞE YÖNELİK HEDEFLER, PLANLAMALAR ve YENİLİKLER</a:t>
            </a:r>
          </a:p>
        </p:txBody>
      </p:sp>
      <p:sp>
        <p:nvSpPr>
          <p:cNvPr id="3" name="İçerik Yer Tutucusu 2"/>
          <p:cNvSpPr>
            <a:spLocks noGrp="1"/>
          </p:cNvSpPr>
          <p:nvPr>
            <p:ph idx="1"/>
          </p:nvPr>
        </p:nvSpPr>
        <p:spPr>
          <a:xfrm>
            <a:off x="838200" y="1388962"/>
            <a:ext cx="10674927" cy="4440338"/>
          </a:xfrm>
        </p:spPr>
        <p:txBody>
          <a:bodyPr>
            <a:normAutofit fontScale="92500" lnSpcReduction="10000"/>
          </a:bodyPr>
          <a:lstStyle/>
          <a:p>
            <a:pPr algn="just"/>
            <a:r>
              <a:rPr lang="en-US" b="1" dirty="0"/>
              <a:t>1. </a:t>
            </a:r>
            <a:r>
              <a:rPr lang="en-US" b="1" dirty="0" err="1"/>
              <a:t>Hedef</a:t>
            </a:r>
            <a:r>
              <a:rPr lang="en-US" b="1" dirty="0"/>
              <a:t>: </a:t>
            </a:r>
            <a:r>
              <a:rPr lang="en-US" b="1" dirty="0" err="1"/>
              <a:t>Doktora</a:t>
            </a:r>
            <a:r>
              <a:rPr lang="en-US" b="1" dirty="0"/>
              <a:t> </a:t>
            </a:r>
            <a:r>
              <a:rPr lang="en-US" b="1" dirty="0" err="1"/>
              <a:t>Programlarının</a:t>
            </a:r>
            <a:r>
              <a:rPr lang="en-US" b="1" dirty="0"/>
              <a:t> </a:t>
            </a:r>
            <a:r>
              <a:rPr lang="en-US" b="1" dirty="0" err="1"/>
              <a:t>Sayısının</a:t>
            </a:r>
            <a:r>
              <a:rPr lang="en-US" b="1" dirty="0"/>
              <a:t> </a:t>
            </a:r>
            <a:r>
              <a:rPr lang="en-US" b="1" dirty="0" err="1"/>
              <a:t>ve</a:t>
            </a:r>
            <a:r>
              <a:rPr lang="en-US" b="1" dirty="0"/>
              <a:t> </a:t>
            </a:r>
            <a:r>
              <a:rPr lang="en-US" b="1" dirty="0" err="1"/>
              <a:t>Niteliğinin</a:t>
            </a:r>
            <a:r>
              <a:rPr lang="en-US" b="1" dirty="0"/>
              <a:t> </a:t>
            </a:r>
            <a:r>
              <a:rPr lang="en-US" b="1" dirty="0" err="1"/>
              <a:t>Artırılması</a:t>
            </a:r>
            <a:endParaRPr lang="en-US" dirty="0"/>
          </a:p>
          <a:p>
            <a:pPr algn="just"/>
            <a:r>
              <a:rPr lang="en-US" b="1" dirty="0"/>
              <a:t>(2026):</a:t>
            </a:r>
            <a:r>
              <a:rPr lang="en-US" dirty="0"/>
              <a:t> </a:t>
            </a:r>
            <a:r>
              <a:rPr lang="en-US" dirty="0" err="1"/>
              <a:t>Mevcut</a:t>
            </a:r>
            <a:r>
              <a:rPr lang="en-US" dirty="0"/>
              <a:t> </a:t>
            </a:r>
            <a:r>
              <a:rPr lang="en-US" dirty="0" err="1"/>
              <a:t>yüksek</a:t>
            </a:r>
            <a:r>
              <a:rPr lang="en-US" dirty="0"/>
              <a:t> </a:t>
            </a:r>
            <a:r>
              <a:rPr lang="en-US" dirty="0" err="1"/>
              <a:t>lisans</a:t>
            </a:r>
            <a:r>
              <a:rPr lang="en-US" dirty="0"/>
              <a:t> </a:t>
            </a:r>
            <a:r>
              <a:rPr lang="en-US" dirty="0" err="1"/>
              <a:t>programlarının</a:t>
            </a:r>
            <a:r>
              <a:rPr lang="en-US" dirty="0"/>
              <a:t> </a:t>
            </a:r>
            <a:r>
              <a:rPr lang="en-US" dirty="0" err="1"/>
              <a:t>altyapı</a:t>
            </a:r>
            <a:r>
              <a:rPr lang="en-US" dirty="0"/>
              <a:t> </a:t>
            </a:r>
            <a:r>
              <a:rPr lang="en-US" dirty="0" err="1"/>
              <a:t>analizlerinin</a:t>
            </a:r>
            <a:r>
              <a:rPr lang="en-US" dirty="0"/>
              <a:t> (</a:t>
            </a:r>
            <a:r>
              <a:rPr lang="en-US" dirty="0" err="1"/>
              <a:t>akademik</a:t>
            </a:r>
            <a:r>
              <a:rPr lang="en-US" dirty="0"/>
              <a:t> </a:t>
            </a:r>
            <a:r>
              <a:rPr lang="en-US" dirty="0" err="1"/>
              <a:t>kadro</a:t>
            </a:r>
            <a:r>
              <a:rPr lang="en-US" dirty="0"/>
              <a:t> </a:t>
            </a:r>
            <a:r>
              <a:rPr lang="en-US" dirty="0" err="1"/>
              <a:t>yeterliliği</a:t>
            </a:r>
            <a:r>
              <a:rPr lang="en-US" dirty="0"/>
              <a:t> vb.) </a:t>
            </a:r>
            <a:r>
              <a:rPr lang="en-US" dirty="0" err="1"/>
              <a:t>hızla</a:t>
            </a:r>
            <a:r>
              <a:rPr lang="en-US" dirty="0"/>
              <a:t> </a:t>
            </a:r>
            <a:r>
              <a:rPr lang="en-US" dirty="0" err="1"/>
              <a:t>tamamlanarak</a:t>
            </a:r>
            <a:r>
              <a:rPr lang="en-US" dirty="0"/>
              <a:t>, YÖK </a:t>
            </a:r>
            <a:r>
              <a:rPr lang="en-US" dirty="0" err="1"/>
              <a:t>kriterlerini</a:t>
            </a:r>
            <a:r>
              <a:rPr lang="en-US" dirty="0"/>
              <a:t> </a:t>
            </a:r>
            <a:r>
              <a:rPr lang="en-US" dirty="0" err="1"/>
              <a:t>sağlayan</a:t>
            </a:r>
            <a:r>
              <a:rPr lang="en-US" dirty="0"/>
              <a:t> </a:t>
            </a:r>
            <a:r>
              <a:rPr lang="en-US" dirty="0" err="1"/>
              <a:t>anabilim</a:t>
            </a:r>
            <a:r>
              <a:rPr lang="en-US" dirty="0"/>
              <a:t> </a:t>
            </a:r>
            <a:r>
              <a:rPr lang="en-US" dirty="0" err="1"/>
              <a:t>dallarında</a:t>
            </a:r>
            <a:r>
              <a:rPr lang="en-US" dirty="0"/>
              <a:t> (Örn: </a:t>
            </a:r>
            <a:r>
              <a:rPr lang="en-US" dirty="0" err="1"/>
              <a:t>Biyoteknoloji</a:t>
            </a:r>
            <a:r>
              <a:rPr lang="en-US" dirty="0"/>
              <a:t>, vb.) </a:t>
            </a:r>
            <a:r>
              <a:rPr lang="en-US" b="1" dirty="0" err="1"/>
              <a:t>en</a:t>
            </a:r>
            <a:r>
              <a:rPr lang="en-US" b="1" dirty="0"/>
              <a:t> </a:t>
            </a:r>
            <a:r>
              <a:rPr lang="en-US" b="1" dirty="0" err="1"/>
              <a:t>az</a:t>
            </a:r>
            <a:r>
              <a:rPr lang="en-US" b="1" dirty="0"/>
              <a:t> </a:t>
            </a:r>
            <a:r>
              <a:rPr lang="en-US" b="1" dirty="0" err="1"/>
              <a:t>üç</a:t>
            </a:r>
            <a:r>
              <a:rPr lang="en-US" b="1" dirty="0"/>
              <a:t> yeni </a:t>
            </a:r>
            <a:r>
              <a:rPr lang="en-US" b="1" dirty="0" err="1"/>
              <a:t>doktora</a:t>
            </a:r>
            <a:r>
              <a:rPr lang="en-US" b="1" dirty="0"/>
              <a:t> </a:t>
            </a:r>
            <a:r>
              <a:rPr lang="en-US" b="1" dirty="0" err="1"/>
              <a:t>programı</a:t>
            </a:r>
            <a:r>
              <a:rPr lang="en-US" b="1" dirty="0"/>
              <a:t> </a:t>
            </a:r>
            <a:r>
              <a:rPr lang="en-US" b="1" dirty="0" err="1"/>
              <a:t>için</a:t>
            </a:r>
            <a:r>
              <a:rPr lang="en-US" b="1" dirty="0"/>
              <a:t> </a:t>
            </a:r>
            <a:r>
              <a:rPr lang="en-US" b="1" dirty="0" err="1"/>
              <a:t>resmi</a:t>
            </a:r>
            <a:r>
              <a:rPr lang="en-US" b="1" dirty="0"/>
              <a:t> </a:t>
            </a:r>
            <a:r>
              <a:rPr lang="en-US" b="1" dirty="0" err="1"/>
              <a:t>başvuruların</a:t>
            </a:r>
            <a:r>
              <a:rPr lang="en-US" b="1" dirty="0"/>
              <a:t> </a:t>
            </a:r>
            <a:r>
              <a:rPr lang="en-US" b="1" dirty="0" err="1"/>
              <a:t>yapılması</a:t>
            </a:r>
            <a:r>
              <a:rPr lang="en-US" dirty="0"/>
              <a:t> </a:t>
            </a:r>
            <a:r>
              <a:rPr lang="en-US" dirty="0" err="1"/>
              <a:t>ve</a:t>
            </a:r>
            <a:r>
              <a:rPr lang="en-US" dirty="0"/>
              <a:t> </a:t>
            </a:r>
            <a:r>
              <a:rPr lang="en-US" dirty="0" err="1"/>
              <a:t>onay</a:t>
            </a:r>
            <a:r>
              <a:rPr lang="en-US" dirty="0"/>
              <a:t> </a:t>
            </a:r>
            <a:r>
              <a:rPr lang="en-US" dirty="0" err="1"/>
              <a:t>süreçlerinin</a:t>
            </a:r>
            <a:r>
              <a:rPr lang="en-US" dirty="0"/>
              <a:t> </a:t>
            </a:r>
            <a:r>
              <a:rPr lang="en-US" dirty="0" err="1"/>
              <a:t>takibi</a:t>
            </a:r>
            <a:r>
              <a:rPr lang="en-US" dirty="0"/>
              <a:t>.</a:t>
            </a:r>
          </a:p>
          <a:p>
            <a:pPr algn="just"/>
            <a:r>
              <a:rPr lang="en-US" b="1" dirty="0"/>
              <a:t>(2027):</a:t>
            </a:r>
            <a:r>
              <a:rPr lang="en-US" dirty="0"/>
              <a:t> </a:t>
            </a:r>
            <a:r>
              <a:rPr lang="en-US" dirty="0" err="1"/>
              <a:t>Onaylanan</a:t>
            </a:r>
            <a:r>
              <a:rPr lang="en-US" dirty="0"/>
              <a:t> yeni </a:t>
            </a:r>
            <a:r>
              <a:rPr lang="en-US" dirty="0" err="1"/>
              <a:t>doktora</a:t>
            </a:r>
            <a:r>
              <a:rPr lang="en-US" dirty="0"/>
              <a:t> </a:t>
            </a:r>
            <a:r>
              <a:rPr lang="en-US" dirty="0" err="1"/>
              <a:t>programlarına</a:t>
            </a:r>
            <a:r>
              <a:rPr lang="en-US" dirty="0"/>
              <a:t> ilk </a:t>
            </a:r>
            <a:r>
              <a:rPr lang="en-US" dirty="0" err="1"/>
              <a:t>öğrencilerin</a:t>
            </a:r>
            <a:r>
              <a:rPr lang="en-US" dirty="0"/>
              <a:t> </a:t>
            </a:r>
            <a:r>
              <a:rPr lang="en-US" dirty="0" err="1"/>
              <a:t>kabul</a:t>
            </a:r>
            <a:r>
              <a:rPr lang="en-US" dirty="0"/>
              <a:t> </a:t>
            </a:r>
            <a:r>
              <a:rPr lang="en-US" dirty="0" err="1"/>
              <a:t>edilmesi</a:t>
            </a:r>
            <a:r>
              <a:rPr lang="en-US" dirty="0"/>
              <a:t>. </a:t>
            </a:r>
            <a:r>
              <a:rPr lang="en-US" dirty="0" err="1"/>
              <a:t>Eş</a:t>
            </a:r>
            <a:r>
              <a:rPr lang="en-US" dirty="0"/>
              <a:t> </a:t>
            </a:r>
            <a:r>
              <a:rPr lang="en-US" dirty="0" err="1"/>
              <a:t>zamanlı</a:t>
            </a:r>
            <a:r>
              <a:rPr lang="en-US" dirty="0"/>
              <a:t> </a:t>
            </a:r>
            <a:r>
              <a:rPr lang="en-US" dirty="0" err="1"/>
              <a:t>olarak</a:t>
            </a:r>
            <a:r>
              <a:rPr lang="en-US" dirty="0"/>
              <a:t>, </a:t>
            </a:r>
            <a:r>
              <a:rPr lang="en-US" dirty="0" err="1"/>
              <a:t>mevcut</a:t>
            </a:r>
            <a:r>
              <a:rPr lang="en-US" dirty="0"/>
              <a:t> </a:t>
            </a:r>
            <a:r>
              <a:rPr lang="en-US" dirty="0" err="1"/>
              <a:t>doktora</a:t>
            </a:r>
            <a:r>
              <a:rPr lang="en-US" dirty="0"/>
              <a:t> </a:t>
            </a:r>
            <a:r>
              <a:rPr lang="en-US" dirty="0" err="1"/>
              <a:t>programlarındaki</a:t>
            </a:r>
            <a:r>
              <a:rPr lang="en-US" dirty="0"/>
              <a:t> </a:t>
            </a:r>
            <a:r>
              <a:rPr lang="en-US" dirty="0" err="1"/>
              <a:t>tezlerin</a:t>
            </a:r>
            <a:r>
              <a:rPr lang="en-US" dirty="0"/>
              <a:t> </a:t>
            </a:r>
            <a:r>
              <a:rPr lang="en-US" dirty="0" err="1"/>
              <a:t>katma</a:t>
            </a:r>
            <a:r>
              <a:rPr lang="en-US" dirty="0"/>
              <a:t> </a:t>
            </a:r>
            <a:r>
              <a:rPr lang="en-US" dirty="0" err="1"/>
              <a:t>değeri</a:t>
            </a:r>
            <a:r>
              <a:rPr lang="en-US" dirty="0"/>
              <a:t> </a:t>
            </a:r>
            <a:r>
              <a:rPr lang="en-US" dirty="0" err="1"/>
              <a:t>yüksek</a:t>
            </a:r>
            <a:r>
              <a:rPr lang="en-US" dirty="0"/>
              <a:t> </a:t>
            </a:r>
            <a:r>
              <a:rPr lang="en-US" dirty="0" err="1"/>
              <a:t>projelere</a:t>
            </a:r>
            <a:r>
              <a:rPr lang="en-US" dirty="0"/>
              <a:t> (TÜBİTAK, TÜSEB) </a:t>
            </a:r>
            <a:r>
              <a:rPr lang="en-US" dirty="0" err="1"/>
              <a:t>dönüştürülmesi</a:t>
            </a:r>
            <a:r>
              <a:rPr lang="en-US" dirty="0"/>
              <a:t> </a:t>
            </a:r>
            <a:r>
              <a:rPr lang="en-US" dirty="0" err="1"/>
              <a:t>için</a:t>
            </a:r>
            <a:r>
              <a:rPr lang="en-US" dirty="0"/>
              <a:t> </a:t>
            </a:r>
            <a:r>
              <a:rPr lang="en-US" dirty="0" err="1"/>
              <a:t>teşvik</a:t>
            </a:r>
            <a:r>
              <a:rPr lang="en-US" dirty="0"/>
              <a:t> </a:t>
            </a:r>
            <a:r>
              <a:rPr lang="en-US" dirty="0" err="1"/>
              <a:t>mekanizmalarının</a:t>
            </a:r>
            <a:r>
              <a:rPr lang="en-US" dirty="0"/>
              <a:t> </a:t>
            </a:r>
            <a:r>
              <a:rPr lang="en-US" dirty="0" err="1"/>
              <a:t>kurulması</a:t>
            </a:r>
            <a:r>
              <a:rPr lang="en-US" dirty="0"/>
              <a:t>.</a:t>
            </a:r>
          </a:p>
          <a:p>
            <a:pPr algn="just"/>
            <a:r>
              <a:rPr lang="en-US" b="1" dirty="0"/>
              <a:t>(2028):</a:t>
            </a:r>
            <a:r>
              <a:rPr lang="en-US" dirty="0"/>
              <a:t> </a:t>
            </a:r>
            <a:r>
              <a:rPr lang="en-US" dirty="0" err="1"/>
              <a:t>Enstitü</a:t>
            </a:r>
            <a:r>
              <a:rPr lang="en-US" dirty="0"/>
              <a:t> </a:t>
            </a:r>
            <a:r>
              <a:rPr lang="en-US" dirty="0" err="1"/>
              <a:t>genelindeki</a:t>
            </a:r>
            <a:r>
              <a:rPr lang="en-US" dirty="0"/>
              <a:t> </a:t>
            </a:r>
            <a:r>
              <a:rPr lang="en-US" dirty="0" err="1"/>
              <a:t>doktora</a:t>
            </a:r>
            <a:r>
              <a:rPr lang="en-US" dirty="0"/>
              <a:t> </a:t>
            </a:r>
            <a:r>
              <a:rPr lang="en-US" dirty="0" err="1"/>
              <a:t>öğrenci</a:t>
            </a:r>
            <a:r>
              <a:rPr lang="en-US" dirty="0"/>
              <a:t> </a:t>
            </a:r>
            <a:r>
              <a:rPr lang="en-US" dirty="0" err="1"/>
              <a:t>sayısının</a:t>
            </a:r>
            <a:r>
              <a:rPr lang="en-US" dirty="0"/>
              <a:t> %20 </a:t>
            </a:r>
            <a:r>
              <a:rPr lang="en-US" dirty="0" err="1"/>
              <a:t>oranında</a:t>
            </a:r>
            <a:r>
              <a:rPr lang="en-US" dirty="0"/>
              <a:t> </a:t>
            </a:r>
            <a:r>
              <a:rPr lang="en-US" dirty="0" err="1"/>
              <a:t>artırılması</a:t>
            </a:r>
            <a:r>
              <a:rPr lang="en-US" dirty="0"/>
              <a:t> </a:t>
            </a:r>
            <a:r>
              <a:rPr lang="en-US" dirty="0" err="1"/>
              <a:t>ve</a:t>
            </a:r>
            <a:r>
              <a:rPr lang="en-US" dirty="0"/>
              <a:t> </a:t>
            </a:r>
            <a:r>
              <a:rPr lang="en-US" dirty="0" err="1"/>
              <a:t>farklı</a:t>
            </a:r>
            <a:r>
              <a:rPr lang="en-US" dirty="0"/>
              <a:t> </a:t>
            </a:r>
            <a:r>
              <a:rPr lang="en-US" dirty="0" err="1"/>
              <a:t>anabilim</a:t>
            </a:r>
            <a:r>
              <a:rPr lang="en-US" dirty="0"/>
              <a:t> </a:t>
            </a:r>
            <a:r>
              <a:rPr lang="en-US" dirty="0" err="1"/>
              <a:t>dallarını</a:t>
            </a:r>
            <a:r>
              <a:rPr lang="en-US" dirty="0"/>
              <a:t> </a:t>
            </a:r>
            <a:r>
              <a:rPr lang="en-US" dirty="0" err="1"/>
              <a:t>kapsayan</a:t>
            </a:r>
            <a:r>
              <a:rPr lang="en-US" dirty="0"/>
              <a:t> </a:t>
            </a:r>
            <a:r>
              <a:rPr lang="en-US" dirty="0" err="1"/>
              <a:t>disiplinler</a:t>
            </a:r>
            <a:r>
              <a:rPr lang="en-US" dirty="0"/>
              <a:t> </a:t>
            </a:r>
            <a:r>
              <a:rPr lang="en-US" dirty="0" err="1"/>
              <a:t>arası</a:t>
            </a:r>
            <a:r>
              <a:rPr lang="en-US" dirty="0"/>
              <a:t> </a:t>
            </a:r>
            <a:r>
              <a:rPr lang="en-US" dirty="0" err="1"/>
              <a:t>ortak</a:t>
            </a:r>
            <a:r>
              <a:rPr lang="en-US" dirty="0"/>
              <a:t> </a:t>
            </a:r>
            <a:r>
              <a:rPr lang="en-US" dirty="0" err="1"/>
              <a:t>doktora</a:t>
            </a:r>
            <a:r>
              <a:rPr lang="en-US" dirty="0"/>
              <a:t> </a:t>
            </a:r>
            <a:r>
              <a:rPr lang="en-US" dirty="0" err="1"/>
              <a:t>programlarının</a:t>
            </a:r>
            <a:r>
              <a:rPr lang="en-US" dirty="0"/>
              <a:t> </a:t>
            </a:r>
            <a:r>
              <a:rPr lang="en-US" dirty="0" err="1"/>
              <a:t>hayata</a:t>
            </a:r>
            <a:r>
              <a:rPr lang="en-US" dirty="0"/>
              <a:t> </a:t>
            </a:r>
            <a:r>
              <a:rPr lang="en-US" dirty="0" err="1"/>
              <a:t>geçirilmesi</a:t>
            </a:r>
            <a:r>
              <a:rPr lang="en-US" dirty="0"/>
              <a:t>.</a:t>
            </a:r>
          </a:p>
          <a:p>
            <a:pPr marL="0" indent="0" algn="just">
              <a:buNone/>
            </a:pPr>
            <a:endParaRPr lang="tr-TR" dirty="0"/>
          </a:p>
        </p:txBody>
      </p:sp>
    </p:spTree>
    <p:extLst>
      <p:ext uri="{BB962C8B-B14F-4D97-AF65-F5344CB8AC3E}">
        <p14:creationId xmlns:p14="http://schemas.microsoft.com/office/powerpoint/2010/main" val="8270515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324AC-A1A8-B081-E19C-9CF8360A46A5}"/>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FAC20FD1-35D5-1679-8C57-48C8A94F641B}"/>
              </a:ext>
            </a:extLst>
          </p:cNvPr>
          <p:cNvSpPr>
            <a:spLocks noGrp="1"/>
          </p:cNvSpPr>
          <p:nvPr>
            <p:ph type="title"/>
          </p:nvPr>
        </p:nvSpPr>
        <p:spPr>
          <a:xfrm>
            <a:off x="1527857" y="365126"/>
            <a:ext cx="8770239" cy="931240"/>
          </a:xfrm>
        </p:spPr>
        <p:txBody>
          <a:bodyPr>
            <a:normAutofit/>
          </a:bodyPr>
          <a:lstStyle/>
          <a:p>
            <a:r>
              <a:rPr lang="tr-TR" dirty="0"/>
              <a:t>GELECEĞE YÖNELİK HEDEFLER, PLANLAMALAR ve YENİLİKLER</a:t>
            </a:r>
          </a:p>
        </p:txBody>
      </p:sp>
      <p:sp>
        <p:nvSpPr>
          <p:cNvPr id="3" name="İçerik Yer Tutucusu 2">
            <a:extLst>
              <a:ext uri="{FF2B5EF4-FFF2-40B4-BE49-F238E27FC236}">
                <a16:creationId xmlns:a16="http://schemas.microsoft.com/office/drawing/2014/main" id="{4F4F2ED9-A7E7-CC3A-6F4D-63C725AE6511}"/>
              </a:ext>
            </a:extLst>
          </p:cNvPr>
          <p:cNvSpPr>
            <a:spLocks noGrp="1"/>
          </p:cNvSpPr>
          <p:nvPr>
            <p:ph idx="1"/>
          </p:nvPr>
        </p:nvSpPr>
        <p:spPr>
          <a:xfrm>
            <a:off x="838200" y="1402817"/>
            <a:ext cx="10674927" cy="4440338"/>
          </a:xfrm>
        </p:spPr>
        <p:txBody>
          <a:bodyPr>
            <a:normAutofit fontScale="85000" lnSpcReduction="20000"/>
          </a:bodyPr>
          <a:lstStyle/>
          <a:p>
            <a:pPr algn="just"/>
            <a:r>
              <a:rPr lang="en-US" b="1" dirty="0"/>
              <a:t>2. </a:t>
            </a:r>
            <a:r>
              <a:rPr lang="en-US" b="1" dirty="0" err="1"/>
              <a:t>Hedef</a:t>
            </a:r>
            <a:r>
              <a:rPr lang="en-US" b="1" dirty="0"/>
              <a:t>: </a:t>
            </a:r>
            <a:r>
              <a:rPr lang="en-US" b="1" dirty="0" err="1"/>
              <a:t>Enstitü</a:t>
            </a:r>
            <a:r>
              <a:rPr lang="en-US" b="1" dirty="0"/>
              <a:t> </a:t>
            </a:r>
            <a:r>
              <a:rPr lang="en-US" b="1" dirty="0" err="1"/>
              <a:t>Düzeyinde</a:t>
            </a:r>
            <a:r>
              <a:rPr lang="en-US" b="1" dirty="0"/>
              <a:t> </a:t>
            </a:r>
            <a:r>
              <a:rPr lang="en-US" b="1" dirty="0" err="1"/>
              <a:t>Lisansüstü</a:t>
            </a:r>
            <a:r>
              <a:rPr lang="en-US" b="1" dirty="0"/>
              <a:t> </a:t>
            </a:r>
            <a:r>
              <a:rPr lang="en-US" b="1" dirty="0" err="1"/>
              <a:t>Akreditasyon</a:t>
            </a:r>
            <a:r>
              <a:rPr lang="en-US" b="1" dirty="0"/>
              <a:t> </a:t>
            </a:r>
            <a:r>
              <a:rPr lang="en-US" b="1" dirty="0" err="1"/>
              <a:t>ve</a:t>
            </a:r>
            <a:r>
              <a:rPr lang="en-US" b="1" dirty="0"/>
              <a:t> Kalite </a:t>
            </a:r>
            <a:r>
              <a:rPr lang="en-US" b="1" dirty="0" err="1"/>
              <a:t>Standartlarının</a:t>
            </a:r>
            <a:r>
              <a:rPr lang="en-US" b="1" dirty="0"/>
              <a:t> </a:t>
            </a:r>
            <a:r>
              <a:rPr lang="en-US" b="1" dirty="0" err="1"/>
              <a:t>Sağlanması</a:t>
            </a:r>
            <a:endParaRPr lang="en-US" dirty="0"/>
          </a:p>
          <a:p>
            <a:pPr algn="just"/>
            <a:r>
              <a:rPr lang="en-US" b="1" dirty="0"/>
              <a:t>(2026):</a:t>
            </a:r>
            <a:r>
              <a:rPr lang="en-US" dirty="0"/>
              <a:t> Fen </a:t>
            </a:r>
            <a:r>
              <a:rPr lang="en-US" dirty="0" err="1"/>
              <a:t>Bilimleri</a:t>
            </a:r>
            <a:r>
              <a:rPr lang="en-US" dirty="0"/>
              <a:t> </a:t>
            </a:r>
            <a:r>
              <a:rPr lang="en-US" dirty="0" err="1"/>
              <a:t>alanında</a:t>
            </a:r>
            <a:r>
              <a:rPr lang="en-US" dirty="0"/>
              <a:t> </a:t>
            </a:r>
            <a:r>
              <a:rPr lang="en-US" dirty="0" err="1"/>
              <a:t>lisansüstü</a:t>
            </a:r>
            <a:r>
              <a:rPr lang="en-US" dirty="0"/>
              <a:t> </a:t>
            </a:r>
            <a:r>
              <a:rPr lang="en-US" dirty="0" err="1"/>
              <a:t>eğitim</a:t>
            </a:r>
            <a:r>
              <a:rPr lang="en-US" dirty="0"/>
              <a:t> </a:t>
            </a:r>
            <a:r>
              <a:rPr lang="en-US" dirty="0" err="1"/>
              <a:t>programlarına</a:t>
            </a:r>
            <a:r>
              <a:rPr lang="en-US" dirty="0"/>
              <a:t> </a:t>
            </a:r>
            <a:r>
              <a:rPr lang="en-US" dirty="0" err="1"/>
              <a:t>akreditasyon</a:t>
            </a:r>
            <a:r>
              <a:rPr lang="en-US" dirty="0"/>
              <a:t> </a:t>
            </a:r>
            <a:r>
              <a:rPr lang="en-US" dirty="0" err="1"/>
              <a:t>veren</a:t>
            </a:r>
            <a:r>
              <a:rPr lang="en-US" dirty="0"/>
              <a:t> </a:t>
            </a:r>
            <a:r>
              <a:rPr lang="en-US" dirty="0" err="1"/>
              <a:t>yetkili</a:t>
            </a:r>
            <a:r>
              <a:rPr lang="en-US" dirty="0"/>
              <a:t> </a:t>
            </a:r>
            <a:r>
              <a:rPr lang="en-US" dirty="0" err="1"/>
              <a:t>bir</a:t>
            </a:r>
            <a:r>
              <a:rPr lang="en-US" dirty="0"/>
              <a:t> </a:t>
            </a:r>
            <a:r>
              <a:rPr lang="en-US" dirty="0" err="1"/>
              <a:t>kurum</a:t>
            </a:r>
            <a:r>
              <a:rPr lang="en-US" dirty="0"/>
              <a:t> </a:t>
            </a:r>
            <a:r>
              <a:rPr lang="en-US" dirty="0" err="1"/>
              <a:t>veya</a:t>
            </a:r>
            <a:r>
              <a:rPr lang="en-US" dirty="0"/>
              <a:t> </a:t>
            </a:r>
            <a:r>
              <a:rPr lang="en-US" dirty="0" err="1"/>
              <a:t>dernek</a:t>
            </a:r>
            <a:r>
              <a:rPr lang="en-US" dirty="0"/>
              <a:t> (Örn: YÖKAK </a:t>
            </a:r>
            <a:r>
              <a:rPr lang="en-US" dirty="0" err="1"/>
              <a:t>tarafından</a:t>
            </a:r>
            <a:r>
              <a:rPr lang="en-US" dirty="0"/>
              <a:t> </a:t>
            </a:r>
            <a:r>
              <a:rPr lang="en-US" dirty="0" err="1"/>
              <a:t>tanınan</a:t>
            </a:r>
            <a:r>
              <a:rPr lang="en-US" dirty="0"/>
              <a:t> </a:t>
            </a:r>
            <a:r>
              <a:rPr lang="en-US" dirty="0" err="1"/>
              <a:t>ulusal</a:t>
            </a:r>
            <a:r>
              <a:rPr lang="en-US" dirty="0"/>
              <a:t> </a:t>
            </a:r>
            <a:r>
              <a:rPr lang="en-US" dirty="0" err="1"/>
              <a:t>akreditasyon</a:t>
            </a:r>
            <a:r>
              <a:rPr lang="en-US" dirty="0"/>
              <a:t> </a:t>
            </a:r>
            <a:r>
              <a:rPr lang="en-US" dirty="0" err="1"/>
              <a:t>dernekleri</a:t>
            </a:r>
            <a:r>
              <a:rPr lang="en-US" dirty="0"/>
              <a:t>) </a:t>
            </a:r>
            <a:r>
              <a:rPr lang="en-US" dirty="0" err="1"/>
              <a:t>belirlenerek</a:t>
            </a:r>
            <a:r>
              <a:rPr lang="en-US" dirty="0"/>
              <a:t>, </a:t>
            </a:r>
            <a:r>
              <a:rPr lang="en-US" dirty="0" err="1"/>
              <a:t>bu</a:t>
            </a:r>
            <a:r>
              <a:rPr lang="en-US" dirty="0"/>
              <a:t> </a:t>
            </a:r>
            <a:r>
              <a:rPr lang="en-US" dirty="0" err="1"/>
              <a:t>kurumun</a:t>
            </a:r>
            <a:r>
              <a:rPr lang="en-US" dirty="0"/>
              <a:t> </a:t>
            </a:r>
            <a:r>
              <a:rPr lang="en-US" dirty="0" err="1"/>
              <a:t>mükemmeliyet</a:t>
            </a:r>
            <a:r>
              <a:rPr lang="en-US" dirty="0"/>
              <a:t> </a:t>
            </a:r>
            <a:r>
              <a:rPr lang="en-US" dirty="0" err="1"/>
              <a:t>standartlarına</a:t>
            </a:r>
            <a:r>
              <a:rPr lang="en-US" dirty="0"/>
              <a:t> </a:t>
            </a:r>
            <a:r>
              <a:rPr lang="en-US" dirty="0" err="1"/>
              <a:t>göre</a:t>
            </a:r>
            <a:r>
              <a:rPr lang="en-US" dirty="0"/>
              <a:t> </a:t>
            </a:r>
            <a:r>
              <a:rPr lang="en-US" dirty="0" err="1"/>
              <a:t>enstitü</a:t>
            </a:r>
            <a:r>
              <a:rPr lang="en-US" dirty="0"/>
              <a:t> </a:t>
            </a:r>
            <a:r>
              <a:rPr lang="en-US" dirty="0" err="1"/>
              <a:t>bünyesinde</a:t>
            </a:r>
            <a:r>
              <a:rPr lang="en-US" dirty="0"/>
              <a:t> </a:t>
            </a:r>
            <a:r>
              <a:rPr lang="en-US" dirty="0" err="1"/>
              <a:t>öz</a:t>
            </a:r>
            <a:r>
              <a:rPr lang="en-US" dirty="0"/>
              <a:t> </a:t>
            </a:r>
            <a:r>
              <a:rPr lang="en-US" dirty="0" err="1"/>
              <a:t>değerlendirme</a:t>
            </a:r>
            <a:r>
              <a:rPr lang="en-US" dirty="0"/>
              <a:t> </a:t>
            </a:r>
            <a:r>
              <a:rPr lang="en-US" dirty="0" err="1"/>
              <a:t>sürecinin</a:t>
            </a:r>
            <a:r>
              <a:rPr lang="en-US" dirty="0"/>
              <a:t> </a:t>
            </a:r>
            <a:r>
              <a:rPr lang="en-US" dirty="0" err="1"/>
              <a:t>başlatılması</a:t>
            </a:r>
            <a:r>
              <a:rPr lang="en-US" dirty="0"/>
              <a:t>.</a:t>
            </a:r>
          </a:p>
          <a:p>
            <a:pPr algn="just"/>
            <a:r>
              <a:rPr lang="en-US" b="1" dirty="0"/>
              <a:t>(2027):</a:t>
            </a:r>
            <a:r>
              <a:rPr lang="en-US" dirty="0"/>
              <a:t> </a:t>
            </a:r>
            <a:r>
              <a:rPr lang="en-US" dirty="0" err="1"/>
              <a:t>Eğitim</a:t>
            </a:r>
            <a:r>
              <a:rPr lang="en-US" dirty="0"/>
              <a:t> </a:t>
            </a:r>
            <a:r>
              <a:rPr lang="en-US" dirty="0" err="1"/>
              <a:t>müfredatının</a:t>
            </a:r>
            <a:r>
              <a:rPr lang="en-US" dirty="0"/>
              <a:t>, </a:t>
            </a:r>
            <a:r>
              <a:rPr lang="en-US" dirty="0" err="1"/>
              <a:t>danışmanlık</a:t>
            </a:r>
            <a:r>
              <a:rPr lang="en-US" dirty="0"/>
              <a:t> </a:t>
            </a:r>
            <a:r>
              <a:rPr lang="en-US" dirty="0" err="1"/>
              <a:t>süreçlerinin</a:t>
            </a:r>
            <a:r>
              <a:rPr lang="en-US" dirty="0"/>
              <a:t> </a:t>
            </a:r>
            <a:r>
              <a:rPr lang="en-US" dirty="0" err="1"/>
              <a:t>ve</a:t>
            </a:r>
            <a:r>
              <a:rPr lang="en-US" dirty="0"/>
              <a:t> </a:t>
            </a:r>
            <a:r>
              <a:rPr lang="en-US" dirty="0" err="1"/>
              <a:t>tez</a:t>
            </a:r>
            <a:r>
              <a:rPr lang="en-US" dirty="0"/>
              <a:t> </a:t>
            </a:r>
            <a:r>
              <a:rPr lang="en-US" dirty="0" err="1"/>
              <a:t>yazım</a:t>
            </a:r>
            <a:r>
              <a:rPr lang="en-US" dirty="0"/>
              <a:t> </a:t>
            </a:r>
            <a:r>
              <a:rPr lang="en-US" dirty="0" err="1"/>
              <a:t>kılavuzlarının</a:t>
            </a:r>
            <a:r>
              <a:rPr lang="en-US" dirty="0"/>
              <a:t> </a:t>
            </a:r>
            <a:r>
              <a:rPr lang="en-US" dirty="0" err="1"/>
              <a:t>seçilen</a:t>
            </a:r>
            <a:r>
              <a:rPr lang="en-US" dirty="0"/>
              <a:t> </a:t>
            </a:r>
            <a:r>
              <a:rPr lang="en-US" dirty="0" err="1"/>
              <a:t>akreditasyon</a:t>
            </a:r>
            <a:r>
              <a:rPr lang="en-US" dirty="0"/>
              <a:t> </a:t>
            </a:r>
            <a:r>
              <a:rPr lang="en-US" dirty="0" err="1"/>
              <a:t>derneğinin</a:t>
            </a:r>
            <a:r>
              <a:rPr lang="en-US" dirty="0"/>
              <a:t> </a:t>
            </a:r>
            <a:r>
              <a:rPr lang="en-US" dirty="0" err="1"/>
              <a:t>standartlarına</a:t>
            </a:r>
            <a:r>
              <a:rPr lang="en-US" dirty="0"/>
              <a:t> </a:t>
            </a:r>
            <a:r>
              <a:rPr lang="en-US" dirty="0" err="1"/>
              <a:t>göre</a:t>
            </a:r>
            <a:r>
              <a:rPr lang="en-US" dirty="0"/>
              <a:t> </a:t>
            </a:r>
            <a:r>
              <a:rPr lang="en-US" dirty="0" err="1"/>
              <a:t>güncellenmesi</a:t>
            </a:r>
            <a:r>
              <a:rPr lang="en-US" dirty="0"/>
              <a:t>. </a:t>
            </a:r>
            <a:r>
              <a:rPr lang="en-US" dirty="0" err="1"/>
              <a:t>Akreditasyon</a:t>
            </a:r>
            <a:r>
              <a:rPr lang="en-US" dirty="0"/>
              <a:t> </a:t>
            </a:r>
            <a:r>
              <a:rPr lang="en-US" dirty="0" err="1"/>
              <a:t>başvurusu</a:t>
            </a:r>
            <a:r>
              <a:rPr lang="en-US" dirty="0"/>
              <a:t> </a:t>
            </a:r>
            <a:r>
              <a:rPr lang="en-US" dirty="0" err="1"/>
              <a:t>için</a:t>
            </a:r>
            <a:r>
              <a:rPr lang="en-US" dirty="0"/>
              <a:t> </a:t>
            </a:r>
            <a:r>
              <a:rPr lang="en-US" dirty="0" err="1"/>
              <a:t>gerekli</a:t>
            </a:r>
            <a:r>
              <a:rPr lang="en-US" dirty="0"/>
              <a:t> </a:t>
            </a:r>
            <a:r>
              <a:rPr lang="en-US" dirty="0" err="1"/>
              <a:t>öz</a:t>
            </a:r>
            <a:r>
              <a:rPr lang="en-US" dirty="0"/>
              <a:t> </a:t>
            </a:r>
            <a:r>
              <a:rPr lang="en-US" dirty="0" err="1"/>
              <a:t>değerlendirme</a:t>
            </a:r>
            <a:r>
              <a:rPr lang="en-US" dirty="0"/>
              <a:t> </a:t>
            </a:r>
            <a:r>
              <a:rPr lang="en-US" dirty="0" err="1"/>
              <a:t>raporunun</a:t>
            </a:r>
            <a:r>
              <a:rPr lang="en-US" dirty="0"/>
              <a:t> </a:t>
            </a:r>
            <a:r>
              <a:rPr lang="en-US" dirty="0" err="1"/>
              <a:t>tekemmül</a:t>
            </a:r>
            <a:r>
              <a:rPr lang="en-US" dirty="0"/>
              <a:t> </a:t>
            </a:r>
            <a:r>
              <a:rPr lang="en-US" dirty="0" err="1"/>
              <a:t>ettirilerek</a:t>
            </a:r>
            <a:r>
              <a:rPr lang="en-US" dirty="0"/>
              <a:t> </a:t>
            </a:r>
            <a:r>
              <a:rPr lang="en-US" dirty="0" err="1"/>
              <a:t>ilgili</a:t>
            </a:r>
            <a:r>
              <a:rPr lang="en-US" dirty="0"/>
              <a:t> </a:t>
            </a:r>
            <a:r>
              <a:rPr lang="en-US" dirty="0" err="1"/>
              <a:t>kuruma</a:t>
            </a:r>
            <a:r>
              <a:rPr lang="en-US" dirty="0"/>
              <a:t>/</a:t>
            </a:r>
            <a:r>
              <a:rPr lang="en-US" dirty="0" err="1"/>
              <a:t>derneğe</a:t>
            </a:r>
            <a:r>
              <a:rPr lang="en-US" dirty="0"/>
              <a:t> </a:t>
            </a:r>
            <a:r>
              <a:rPr lang="en-US" dirty="0" err="1"/>
              <a:t>resmi</a:t>
            </a:r>
            <a:r>
              <a:rPr lang="en-US" dirty="0"/>
              <a:t> </a:t>
            </a:r>
            <a:r>
              <a:rPr lang="en-US" dirty="0" err="1"/>
              <a:t>başvurunun</a:t>
            </a:r>
            <a:r>
              <a:rPr lang="en-US" dirty="0"/>
              <a:t> </a:t>
            </a:r>
            <a:r>
              <a:rPr lang="en-US" dirty="0" err="1"/>
              <a:t>yapılması</a:t>
            </a:r>
            <a:r>
              <a:rPr lang="en-US" dirty="0"/>
              <a:t>.</a:t>
            </a:r>
          </a:p>
          <a:p>
            <a:pPr algn="just"/>
            <a:r>
              <a:rPr lang="en-US" b="1" dirty="0"/>
              <a:t>(2028):</a:t>
            </a:r>
            <a:r>
              <a:rPr lang="en-US" dirty="0"/>
              <a:t> </a:t>
            </a:r>
            <a:r>
              <a:rPr lang="en-US" dirty="0" err="1"/>
              <a:t>Akreditasyon</a:t>
            </a:r>
            <a:r>
              <a:rPr lang="en-US" dirty="0"/>
              <a:t> </a:t>
            </a:r>
            <a:r>
              <a:rPr lang="en-US" dirty="0" err="1"/>
              <a:t>derneğinin</a:t>
            </a:r>
            <a:r>
              <a:rPr lang="en-US" dirty="0"/>
              <a:t> </a:t>
            </a:r>
            <a:r>
              <a:rPr lang="en-US" dirty="0" err="1"/>
              <a:t>dış</a:t>
            </a:r>
            <a:r>
              <a:rPr lang="en-US" dirty="0"/>
              <a:t> </a:t>
            </a:r>
            <a:r>
              <a:rPr lang="en-US" dirty="0" err="1"/>
              <a:t>değerlendirme</a:t>
            </a:r>
            <a:r>
              <a:rPr lang="en-US" dirty="0"/>
              <a:t> (</a:t>
            </a:r>
            <a:r>
              <a:rPr lang="en-US" dirty="0" err="1"/>
              <a:t>saha</a:t>
            </a:r>
            <a:r>
              <a:rPr lang="en-US" dirty="0"/>
              <a:t> </a:t>
            </a:r>
            <a:r>
              <a:rPr lang="en-US" dirty="0" err="1"/>
              <a:t>ziyareti</a:t>
            </a:r>
            <a:r>
              <a:rPr lang="en-US" dirty="0"/>
              <a:t>) </a:t>
            </a:r>
            <a:r>
              <a:rPr lang="en-US" dirty="0" err="1"/>
              <a:t>sürecinin</a:t>
            </a:r>
            <a:r>
              <a:rPr lang="en-US" dirty="0"/>
              <a:t> </a:t>
            </a:r>
            <a:r>
              <a:rPr lang="en-US" dirty="0" err="1"/>
              <a:t>tamamlanması</a:t>
            </a:r>
            <a:r>
              <a:rPr lang="en-US" dirty="0"/>
              <a:t> </a:t>
            </a:r>
            <a:r>
              <a:rPr lang="en-US" dirty="0" err="1"/>
              <a:t>ve</a:t>
            </a:r>
            <a:r>
              <a:rPr lang="en-US" dirty="0"/>
              <a:t> </a:t>
            </a:r>
            <a:r>
              <a:rPr lang="en-US" dirty="0" err="1"/>
              <a:t>enstitüye</a:t>
            </a:r>
            <a:r>
              <a:rPr lang="en-US" dirty="0"/>
              <a:t> </a:t>
            </a:r>
            <a:r>
              <a:rPr lang="en-US" dirty="0" err="1"/>
              <a:t>geçerliliği</a:t>
            </a:r>
            <a:r>
              <a:rPr lang="en-US" dirty="0"/>
              <a:t> </a:t>
            </a:r>
            <a:r>
              <a:rPr lang="en-US" dirty="0" err="1"/>
              <a:t>olan</a:t>
            </a:r>
            <a:r>
              <a:rPr lang="en-US" dirty="0"/>
              <a:t> </a:t>
            </a:r>
            <a:r>
              <a:rPr lang="en-US" dirty="0" err="1"/>
              <a:t>lisansüstü</a:t>
            </a:r>
            <a:r>
              <a:rPr lang="en-US" dirty="0"/>
              <a:t> </a:t>
            </a:r>
            <a:r>
              <a:rPr lang="en-US" dirty="0" err="1"/>
              <a:t>kalite</a:t>
            </a:r>
            <a:r>
              <a:rPr lang="en-US" dirty="0"/>
              <a:t> </a:t>
            </a:r>
            <a:r>
              <a:rPr lang="en-US" dirty="0" err="1"/>
              <a:t>belgesinin</a:t>
            </a:r>
            <a:r>
              <a:rPr lang="en-US" dirty="0"/>
              <a:t>/</a:t>
            </a:r>
            <a:r>
              <a:rPr lang="en-US" dirty="0" err="1"/>
              <a:t>akreditasyonunun</a:t>
            </a:r>
            <a:r>
              <a:rPr lang="en-US" dirty="0"/>
              <a:t> </a:t>
            </a:r>
            <a:r>
              <a:rPr lang="en-US" dirty="0" err="1"/>
              <a:t>kazandırılması</a:t>
            </a:r>
            <a:r>
              <a:rPr lang="en-US" dirty="0"/>
              <a:t>. Bu </a:t>
            </a:r>
            <a:r>
              <a:rPr lang="en-US" dirty="0" err="1"/>
              <a:t>sayede</a:t>
            </a:r>
            <a:r>
              <a:rPr lang="en-US" dirty="0"/>
              <a:t> </a:t>
            </a:r>
            <a:r>
              <a:rPr lang="en-US" dirty="0" err="1"/>
              <a:t>lisansüstü</a:t>
            </a:r>
            <a:r>
              <a:rPr lang="en-US" dirty="0"/>
              <a:t> </a:t>
            </a:r>
            <a:r>
              <a:rPr lang="en-US" dirty="0" err="1"/>
              <a:t>mezunların</a:t>
            </a:r>
            <a:r>
              <a:rPr lang="en-US" dirty="0"/>
              <a:t> </a:t>
            </a:r>
            <a:r>
              <a:rPr lang="en-US" dirty="0" err="1"/>
              <a:t>diplomalarının</a:t>
            </a:r>
            <a:r>
              <a:rPr lang="en-US" dirty="0"/>
              <a:t> </a:t>
            </a:r>
            <a:r>
              <a:rPr lang="en-US" dirty="0" err="1"/>
              <a:t>ulusal</a:t>
            </a:r>
            <a:r>
              <a:rPr lang="en-US" dirty="0"/>
              <a:t> </a:t>
            </a:r>
            <a:r>
              <a:rPr lang="en-US" dirty="0" err="1"/>
              <a:t>ve</a:t>
            </a:r>
            <a:r>
              <a:rPr lang="en-US" dirty="0"/>
              <a:t> </a:t>
            </a:r>
            <a:r>
              <a:rPr lang="en-US" dirty="0" err="1"/>
              <a:t>uluslararası</a:t>
            </a:r>
            <a:r>
              <a:rPr lang="en-US" dirty="0"/>
              <a:t> </a:t>
            </a:r>
            <a:r>
              <a:rPr lang="en-US" dirty="0" err="1"/>
              <a:t>tanınırlığının</a:t>
            </a:r>
            <a:r>
              <a:rPr lang="en-US" dirty="0"/>
              <a:t> </a:t>
            </a:r>
            <a:r>
              <a:rPr lang="en-US" dirty="0" err="1"/>
              <a:t>pekiştirilmesi</a:t>
            </a:r>
            <a:r>
              <a:rPr lang="en-US" dirty="0"/>
              <a:t>.</a:t>
            </a:r>
          </a:p>
          <a:p>
            <a:pPr marL="0" indent="0" algn="just">
              <a:buNone/>
            </a:pPr>
            <a:endParaRPr lang="tr-TR" dirty="0"/>
          </a:p>
        </p:txBody>
      </p:sp>
    </p:spTree>
    <p:extLst>
      <p:ext uri="{BB962C8B-B14F-4D97-AF65-F5344CB8AC3E}">
        <p14:creationId xmlns:p14="http://schemas.microsoft.com/office/powerpoint/2010/main" val="20173844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F1C4B-3253-794F-552C-1604C1738B9B}"/>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3BAAD8E0-F18C-4927-8D10-8A0EC38501EE}"/>
              </a:ext>
            </a:extLst>
          </p:cNvPr>
          <p:cNvSpPr>
            <a:spLocks noGrp="1"/>
          </p:cNvSpPr>
          <p:nvPr>
            <p:ph type="title"/>
          </p:nvPr>
        </p:nvSpPr>
        <p:spPr>
          <a:xfrm>
            <a:off x="1527857" y="365126"/>
            <a:ext cx="8770239" cy="931240"/>
          </a:xfrm>
        </p:spPr>
        <p:txBody>
          <a:bodyPr>
            <a:normAutofit/>
          </a:bodyPr>
          <a:lstStyle/>
          <a:p>
            <a:r>
              <a:rPr lang="tr-TR" dirty="0"/>
              <a:t>GELECEĞE YÖNELİK HEDEFLER, PLANLAMALAR ve YENİLİKLER</a:t>
            </a:r>
          </a:p>
        </p:txBody>
      </p:sp>
      <p:sp>
        <p:nvSpPr>
          <p:cNvPr id="3" name="İçerik Yer Tutucusu 2">
            <a:extLst>
              <a:ext uri="{FF2B5EF4-FFF2-40B4-BE49-F238E27FC236}">
                <a16:creationId xmlns:a16="http://schemas.microsoft.com/office/drawing/2014/main" id="{92A2B493-96B2-5E88-F7CB-CB45C46ADBAD}"/>
              </a:ext>
            </a:extLst>
          </p:cNvPr>
          <p:cNvSpPr>
            <a:spLocks noGrp="1"/>
          </p:cNvSpPr>
          <p:nvPr>
            <p:ph idx="1"/>
          </p:nvPr>
        </p:nvSpPr>
        <p:spPr>
          <a:xfrm>
            <a:off x="838200" y="1388962"/>
            <a:ext cx="10674927" cy="4440338"/>
          </a:xfrm>
        </p:spPr>
        <p:txBody>
          <a:bodyPr/>
          <a:lstStyle/>
          <a:p>
            <a:pPr algn="just"/>
            <a:r>
              <a:rPr lang="en-US" b="1" dirty="0"/>
              <a:t>4. </a:t>
            </a:r>
            <a:r>
              <a:rPr lang="en-US" b="1" dirty="0" err="1"/>
              <a:t>Hedef</a:t>
            </a:r>
            <a:r>
              <a:rPr lang="en-US" b="1" dirty="0"/>
              <a:t>: </a:t>
            </a:r>
            <a:r>
              <a:rPr lang="en-US" b="1" dirty="0" err="1"/>
              <a:t>Dijitalleşme</a:t>
            </a:r>
            <a:r>
              <a:rPr lang="en-US" b="1" dirty="0"/>
              <a:t> </a:t>
            </a:r>
            <a:r>
              <a:rPr lang="en-US" b="1" dirty="0" err="1"/>
              <a:t>ve</a:t>
            </a:r>
            <a:r>
              <a:rPr lang="en-US" b="1" dirty="0"/>
              <a:t> </a:t>
            </a:r>
            <a:r>
              <a:rPr lang="en-US" b="1" dirty="0" err="1"/>
              <a:t>Lisansüstü</a:t>
            </a:r>
            <a:r>
              <a:rPr lang="en-US" b="1" dirty="0"/>
              <a:t> </a:t>
            </a:r>
            <a:r>
              <a:rPr lang="en-US" b="1" dirty="0" err="1"/>
              <a:t>Süreç</a:t>
            </a:r>
            <a:r>
              <a:rPr lang="en-US" b="1" dirty="0"/>
              <a:t> </a:t>
            </a:r>
            <a:r>
              <a:rPr lang="en-US" b="1" dirty="0" err="1"/>
              <a:t>Yönetiminin</a:t>
            </a:r>
            <a:r>
              <a:rPr lang="en-US" b="1" dirty="0"/>
              <a:t> </a:t>
            </a:r>
            <a:r>
              <a:rPr lang="en-US" b="1" dirty="0" err="1"/>
              <a:t>Optimizasyonu</a:t>
            </a:r>
            <a:endParaRPr lang="en-US" dirty="0"/>
          </a:p>
          <a:p>
            <a:pPr algn="just"/>
            <a:r>
              <a:rPr lang="en-US" b="1" dirty="0"/>
              <a:t>(2026):</a:t>
            </a:r>
            <a:r>
              <a:rPr lang="en-US" dirty="0"/>
              <a:t> </a:t>
            </a:r>
            <a:r>
              <a:rPr lang="en-US" dirty="0" err="1"/>
              <a:t>Lisansüstü</a:t>
            </a:r>
            <a:r>
              <a:rPr lang="en-US" dirty="0"/>
              <a:t> </a:t>
            </a:r>
            <a:r>
              <a:rPr lang="en-US" dirty="0" err="1"/>
              <a:t>başvuru</a:t>
            </a:r>
            <a:r>
              <a:rPr lang="en-US" dirty="0"/>
              <a:t>, </a:t>
            </a:r>
            <a:r>
              <a:rPr lang="en-US" dirty="0" err="1"/>
              <a:t>mülakat</a:t>
            </a:r>
            <a:r>
              <a:rPr lang="en-US" dirty="0"/>
              <a:t>, </a:t>
            </a:r>
            <a:r>
              <a:rPr lang="en-US" dirty="0" err="1"/>
              <a:t>tez</a:t>
            </a:r>
            <a:r>
              <a:rPr lang="en-US" dirty="0"/>
              <a:t> </a:t>
            </a:r>
            <a:r>
              <a:rPr lang="en-US" dirty="0" err="1"/>
              <a:t>izleme</a:t>
            </a:r>
            <a:r>
              <a:rPr lang="en-US" dirty="0"/>
              <a:t> </a:t>
            </a:r>
            <a:r>
              <a:rPr lang="en-US" dirty="0" err="1"/>
              <a:t>komitesi</a:t>
            </a:r>
            <a:r>
              <a:rPr lang="en-US" dirty="0"/>
              <a:t> </a:t>
            </a:r>
            <a:r>
              <a:rPr lang="en-US" dirty="0" err="1"/>
              <a:t>ve</a:t>
            </a:r>
            <a:r>
              <a:rPr lang="en-US" dirty="0"/>
              <a:t> </a:t>
            </a:r>
            <a:r>
              <a:rPr lang="en-US" dirty="0" err="1"/>
              <a:t>savunma</a:t>
            </a:r>
            <a:r>
              <a:rPr lang="en-US" dirty="0"/>
              <a:t> </a:t>
            </a:r>
            <a:r>
              <a:rPr lang="en-US" dirty="0" err="1"/>
              <a:t>süreçlerinin</a:t>
            </a:r>
            <a:r>
              <a:rPr lang="en-US" dirty="0"/>
              <a:t> </a:t>
            </a:r>
            <a:r>
              <a:rPr lang="en-US" dirty="0" err="1"/>
              <a:t>tamamen</a:t>
            </a:r>
            <a:r>
              <a:rPr lang="en-US" dirty="0"/>
              <a:t> </a:t>
            </a:r>
            <a:r>
              <a:rPr lang="en-US" dirty="0" err="1"/>
              <a:t>dijital</a:t>
            </a:r>
            <a:r>
              <a:rPr lang="en-US" dirty="0"/>
              <a:t> </a:t>
            </a:r>
            <a:r>
              <a:rPr lang="en-US" dirty="0" err="1"/>
              <a:t>ortamda</a:t>
            </a:r>
            <a:r>
              <a:rPr lang="en-US" dirty="0"/>
              <a:t> (EBYS </a:t>
            </a:r>
            <a:r>
              <a:rPr lang="en-US" dirty="0" err="1"/>
              <a:t>ve</a:t>
            </a:r>
            <a:r>
              <a:rPr lang="en-US" dirty="0"/>
              <a:t> </a:t>
            </a:r>
            <a:r>
              <a:rPr lang="en-US" dirty="0" err="1"/>
              <a:t>Enstitü</a:t>
            </a:r>
            <a:r>
              <a:rPr lang="en-US" dirty="0"/>
              <a:t> </a:t>
            </a:r>
            <a:r>
              <a:rPr lang="en-US" dirty="0" err="1"/>
              <a:t>Otomasyonu</a:t>
            </a:r>
            <a:r>
              <a:rPr lang="en-US" dirty="0"/>
              <a:t>) </a:t>
            </a:r>
            <a:r>
              <a:rPr lang="en-US" dirty="0" err="1"/>
              <a:t>hatasız</a:t>
            </a:r>
            <a:r>
              <a:rPr lang="en-US" dirty="0"/>
              <a:t> </a:t>
            </a:r>
            <a:r>
              <a:rPr lang="en-US" dirty="0" err="1"/>
              <a:t>işleyişinin</a:t>
            </a:r>
            <a:r>
              <a:rPr lang="en-US" dirty="0"/>
              <a:t> </a:t>
            </a:r>
            <a:r>
              <a:rPr lang="en-US" dirty="0" err="1"/>
              <a:t>sağlanması</a:t>
            </a:r>
            <a:r>
              <a:rPr lang="en-US" dirty="0"/>
              <a:t>.</a:t>
            </a:r>
          </a:p>
          <a:p>
            <a:pPr algn="just"/>
            <a:r>
              <a:rPr lang="en-US" b="1" dirty="0"/>
              <a:t>(2027):</a:t>
            </a:r>
            <a:r>
              <a:rPr lang="en-US" dirty="0"/>
              <a:t> </a:t>
            </a:r>
            <a:r>
              <a:rPr lang="en-US" dirty="0" err="1"/>
              <a:t>Mezun</a:t>
            </a:r>
            <a:r>
              <a:rPr lang="en-US" dirty="0"/>
              <a:t> </a:t>
            </a:r>
            <a:r>
              <a:rPr lang="en-US" dirty="0" err="1"/>
              <a:t>takip</a:t>
            </a:r>
            <a:r>
              <a:rPr lang="en-US" dirty="0"/>
              <a:t> </a:t>
            </a:r>
            <a:r>
              <a:rPr lang="en-US" dirty="0" err="1"/>
              <a:t>sisteminin</a:t>
            </a:r>
            <a:r>
              <a:rPr lang="en-US" dirty="0"/>
              <a:t> </a:t>
            </a:r>
            <a:r>
              <a:rPr lang="en-US" dirty="0" err="1"/>
              <a:t>kurularak</a:t>
            </a:r>
            <a:r>
              <a:rPr lang="en-US" dirty="0"/>
              <a:t>, </a:t>
            </a:r>
            <a:r>
              <a:rPr lang="en-US" dirty="0" err="1"/>
              <a:t>enstitü</a:t>
            </a:r>
            <a:r>
              <a:rPr lang="en-US" dirty="0"/>
              <a:t> </a:t>
            </a:r>
            <a:r>
              <a:rPr lang="en-US" dirty="0" err="1"/>
              <a:t>mezunlarının</a:t>
            </a:r>
            <a:r>
              <a:rPr lang="en-US" dirty="0"/>
              <a:t> </a:t>
            </a:r>
            <a:r>
              <a:rPr lang="en-US" dirty="0" err="1"/>
              <a:t>istihdam</a:t>
            </a:r>
            <a:r>
              <a:rPr lang="en-US" dirty="0"/>
              <a:t> </a:t>
            </a:r>
            <a:r>
              <a:rPr lang="en-US" dirty="0" err="1"/>
              <a:t>verilerinin</a:t>
            </a:r>
            <a:r>
              <a:rPr lang="en-US" dirty="0"/>
              <a:t> </a:t>
            </a:r>
            <a:r>
              <a:rPr lang="en-US" dirty="0" err="1"/>
              <a:t>ve</a:t>
            </a:r>
            <a:r>
              <a:rPr lang="en-US" dirty="0"/>
              <a:t> </a:t>
            </a:r>
            <a:r>
              <a:rPr lang="en-US" dirty="0" err="1"/>
              <a:t>akademik</a:t>
            </a:r>
            <a:r>
              <a:rPr lang="en-US" dirty="0"/>
              <a:t> </a:t>
            </a:r>
            <a:r>
              <a:rPr lang="en-US" dirty="0" err="1"/>
              <a:t>gelişimlerinin</a:t>
            </a:r>
            <a:r>
              <a:rPr lang="en-US" dirty="0"/>
              <a:t> </a:t>
            </a:r>
            <a:r>
              <a:rPr lang="en-US" dirty="0" err="1"/>
              <a:t>izlenmeye</a:t>
            </a:r>
            <a:r>
              <a:rPr lang="en-US" dirty="0"/>
              <a:t> </a:t>
            </a:r>
            <a:r>
              <a:rPr lang="en-US" dirty="0" err="1"/>
              <a:t>başlanması</a:t>
            </a:r>
            <a:r>
              <a:rPr lang="en-US" dirty="0"/>
              <a:t>.</a:t>
            </a:r>
          </a:p>
          <a:p>
            <a:pPr algn="just"/>
            <a:r>
              <a:rPr lang="en-US" b="1" dirty="0"/>
              <a:t>(2028):</a:t>
            </a:r>
            <a:r>
              <a:rPr lang="en-US" dirty="0"/>
              <a:t> "</a:t>
            </a:r>
            <a:r>
              <a:rPr lang="en-US" dirty="0" err="1"/>
              <a:t>Kağıtsız</a:t>
            </a:r>
            <a:r>
              <a:rPr lang="en-US" dirty="0"/>
              <a:t> </a:t>
            </a:r>
            <a:r>
              <a:rPr lang="en-US" dirty="0" err="1"/>
              <a:t>Enstitü</a:t>
            </a:r>
            <a:r>
              <a:rPr lang="en-US" dirty="0"/>
              <a:t>" </a:t>
            </a:r>
            <a:r>
              <a:rPr lang="en-US" dirty="0" err="1"/>
              <a:t>modeline</a:t>
            </a:r>
            <a:r>
              <a:rPr lang="en-US" dirty="0"/>
              <a:t> </a:t>
            </a:r>
            <a:r>
              <a:rPr lang="en-US" dirty="0" err="1"/>
              <a:t>geçilerek</a:t>
            </a:r>
            <a:r>
              <a:rPr lang="en-US" dirty="0"/>
              <a:t> </a:t>
            </a:r>
            <a:r>
              <a:rPr lang="en-US" dirty="0" err="1"/>
              <a:t>tüm</a:t>
            </a:r>
            <a:r>
              <a:rPr lang="en-US" dirty="0"/>
              <a:t> </a:t>
            </a:r>
            <a:r>
              <a:rPr lang="en-US" dirty="0" err="1"/>
              <a:t>bürokratik</a:t>
            </a:r>
            <a:r>
              <a:rPr lang="en-US" dirty="0"/>
              <a:t> </a:t>
            </a:r>
            <a:r>
              <a:rPr lang="en-US" dirty="0" err="1"/>
              <a:t>süreçlerin</a:t>
            </a:r>
            <a:r>
              <a:rPr lang="en-US" dirty="0"/>
              <a:t> </a:t>
            </a:r>
            <a:r>
              <a:rPr lang="en-US" dirty="0" err="1"/>
              <a:t>dijital</a:t>
            </a:r>
            <a:r>
              <a:rPr lang="en-US" dirty="0"/>
              <a:t> </a:t>
            </a:r>
            <a:r>
              <a:rPr lang="en-US" dirty="0" err="1"/>
              <a:t>arşivleme</a:t>
            </a:r>
            <a:r>
              <a:rPr lang="en-US" dirty="0"/>
              <a:t> </a:t>
            </a:r>
            <a:r>
              <a:rPr lang="en-US" dirty="0" err="1"/>
              <a:t>ile</a:t>
            </a:r>
            <a:r>
              <a:rPr lang="en-US" dirty="0"/>
              <a:t> </a:t>
            </a:r>
            <a:r>
              <a:rPr lang="en-US" dirty="0" err="1"/>
              <a:t>desteklenmesi</a:t>
            </a:r>
            <a:r>
              <a:rPr lang="en-US" dirty="0"/>
              <a:t> </a:t>
            </a:r>
            <a:r>
              <a:rPr lang="en-US" dirty="0" err="1"/>
              <a:t>ve</a:t>
            </a:r>
            <a:r>
              <a:rPr lang="en-US" dirty="0"/>
              <a:t> </a:t>
            </a:r>
            <a:r>
              <a:rPr lang="en-US" dirty="0" err="1"/>
              <a:t>öğrenci</a:t>
            </a:r>
            <a:r>
              <a:rPr lang="en-US" dirty="0"/>
              <a:t> </a:t>
            </a:r>
            <a:r>
              <a:rPr lang="en-US" dirty="0" err="1"/>
              <a:t>memnuniyet</a:t>
            </a:r>
            <a:r>
              <a:rPr lang="en-US" dirty="0"/>
              <a:t> </a:t>
            </a:r>
            <a:r>
              <a:rPr lang="en-US" dirty="0" err="1"/>
              <a:t>anketlerinde</a:t>
            </a:r>
            <a:r>
              <a:rPr lang="en-US" dirty="0"/>
              <a:t> %90 </a:t>
            </a:r>
            <a:r>
              <a:rPr lang="en-US" dirty="0" err="1"/>
              <a:t>üzerinde</a:t>
            </a:r>
            <a:r>
              <a:rPr lang="en-US" dirty="0"/>
              <a:t> </a:t>
            </a:r>
            <a:r>
              <a:rPr lang="en-US" dirty="0" err="1"/>
              <a:t>başarı</a:t>
            </a:r>
            <a:r>
              <a:rPr lang="en-US" dirty="0"/>
              <a:t> </a:t>
            </a:r>
            <a:r>
              <a:rPr lang="en-US" dirty="0" err="1"/>
              <a:t>sağlanması</a:t>
            </a:r>
            <a:r>
              <a:rPr lang="en-US" dirty="0"/>
              <a:t>.</a:t>
            </a:r>
          </a:p>
          <a:p>
            <a:pPr marL="0" indent="0" algn="just">
              <a:buNone/>
            </a:pPr>
            <a:endParaRPr lang="tr-TR" dirty="0"/>
          </a:p>
        </p:txBody>
      </p:sp>
    </p:spTree>
    <p:extLst>
      <p:ext uri="{BB962C8B-B14F-4D97-AF65-F5344CB8AC3E}">
        <p14:creationId xmlns:p14="http://schemas.microsoft.com/office/powerpoint/2010/main" val="21757263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4E16D-E2D4-D174-2915-9F97B8F09902}"/>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A5391475-44DA-6E4B-86BA-AEE0DE1430E9}"/>
              </a:ext>
            </a:extLst>
          </p:cNvPr>
          <p:cNvSpPr>
            <a:spLocks noGrp="1"/>
          </p:cNvSpPr>
          <p:nvPr>
            <p:ph type="title"/>
          </p:nvPr>
        </p:nvSpPr>
        <p:spPr/>
        <p:txBody>
          <a:bodyPr/>
          <a:lstStyle/>
          <a:p>
            <a:r>
              <a:rPr lang="tr-TR" dirty="0"/>
              <a:t>TALEPLER ve ÖNERİLER</a:t>
            </a:r>
          </a:p>
        </p:txBody>
      </p:sp>
      <p:sp>
        <p:nvSpPr>
          <p:cNvPr id="3" name="İçerik Yer Tutucusu 2">
            <a:extLst>
              <a:ext uri="{FF2B5EF4-FFF2-40B4-BE49-F238E27FC236}">
                <a16:creationId xmlns:a16="http://schemas.microsoft.com/office/drawing/2014/main" id="{D4174172-B5C0-2404-C7AD-A97999AFBF0D}"/>
              </a:ext>
            </a:extLst>
          </p:cNvPr>
          <p:cNvSpPr>
            <a:spLocks noGrp="1"/>
          </p:cNvSpPr>
          <p:nvPr>
            <p:ph idx="1"/>
          </p:nvPr>
        </p:nvSpPr>
        <p:spPr>
          <a:xfrm>
            <a:off x="838200" y="1388962"/>
            <a:ext cx="10674927" cy="4194419"/>
          </a:xfrm>
        </p:spPr>
        <p:txBody>
          <a:bodyPr/>
          <a:lstStyle/>
          <a:p>
            <a:pPr lvl="1"/>
            <a:r>
              <a:rPr lang="tr-TR" dirty="0"/>
              <a:t>Lisansüstü yönetim modülü</a:t>
            </a:r>
          </a:p>
          <a:p>
            <a:pPr lvl="1"/>
            <a:r>
              <a:rPr lang="tr-TR" dirty="0"/>
              <a:t>Tez ve dijital arşiv sistemi</a:t>
            </a:r>
          </a:p>
          <a:p>
            <a:pPr lvl="1"/>
            <a:r>
              <a:rPr lang="tr-TR" dirty="0"/>
              <a:t>Sanal sınıfların kurulumunun tamamlanması</a:t>
            </a:r>
          </a:p>
          <a:p>
            <a:pPr lvl="1"/>
            <a:r>
              <a:rPr lang="tr-TR" dirty="0"/>
              <a:t>İdari personel ihtiyacı</a:t>
            </a:r>
          </a:p>
          <a:p>
            <a:pPr lvl="1"/>
            <a:endParaRPr lang="tr-TR" dirty="0"/>
          </a:p>
        </p:txBody>
      </p:sp>
    </p:spTree>
    <p:extLst>
      <p:ext uri="{BB962C8B-B14F-4D97-AF65-F5344CB8AC3E}">
        <p14:creationId xmlns:p14="http://schemas.microsoft.com/office/powerpoint/2010/main" val="33072495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776846" y="623454"/>
            <a:ext cx="6764482" cy="461665"/>
          </a:xfrm>
          <a:prstGeom prst="rect">
            <a:avLst/>
          </a:prstGeom>
          <a:noFill/>
        </p:spPr>
        <p:txBody>
          <a:bodyPr wrap="square" rtlCol="0">
            <a:spAutoFit/>
          </a:bodyPr>
          <a:lstStyle/>
          <a:p>
            <a:r>
              <a:rPr lang="tr-TR" sz="2400" b="1" dirty="0"/>
              <a:t>GENEL DEĞERLENDİRME</a:t>
            </a:r>
          </a:p>
        </p:txBody>
      </p:sp>
      <p:sp>
        <p:nvSpPr>
          <p:cNvPr id="3" name="Dikdörtgen 2"/>
          <p:cNvSpPr/>
          <p:nvPr/>
        </p:nvSpPr>
        <p:spPr>
          <a:xfrm>
            <a:off x="671512" y="1085119"/>
            <a:ext cx="11001376" cy="5632311"/>
          </a:xfrm>
          <a:prstGeom prst="rect">
            <a:avLst/>
          </a:prstGeom>
        </p:spPr>
        <p:txBody>
          <a:bodyPr wrap="square">
            <a:spAutoFit/>
          </a:bodyPr>
          <a:lstStyle/>
          <a:p>
            <a:pPr marL="342900" indent="-342900">
              <a:spcBef>
                <a:spcPct val="0"/>
              </a:spcBef>
              <a:buFont typeface="Wingdings" panose="05000000000000000000" pitchFamily="2" charset="2"/>
              <a:buChar char="Ø"/>
              <a:defRPr/>
            </a:pPr>
            <a:r>
              <a:rPr lang="tr-TR" altLang="tr-TR" sz="2000" dirty="0">
                <a:solidFill>
                  <a:srgbClr val="7030A0"/>
                </a:solidFill>
              </a:rPr>
              <a:t>Ek ders tahakkuk işlemleri ile ilgili gerekli düzenlemeler yapılarak standart getirildi.</a:t>
            </a:r>
          </a:p>
          <a:p>
            <a:pPr marL="342900" indent="-342900">
              <a:spcBef>
                <a:spcPct val="0"/>
              </a:spcBef>
              <a:buFont typeface="Wingdings" panose="05000000000000000000" pitchFamily="2" charset="2"/>
              <a:buChar char="Ø"/>
              <a:defRPr/>
            </a:pPr>
            <a:r>
              <a:rPr lang="tr-TR" altLang="tr-TR" sz="2000" dirty="0">
                <a:solidFill>
                  <a:srgbClr val="7030A0"/>
                </a:solidFill>
              </a:rPr>
              <a:t> Öğrenci ders kayıt sistemindeki aksaklıklar giderilerek, özellikle Bologna süreci ve TYYÇ standartlarına uygun hale getirildi.</a:t>
            </a:r>
          </a:p>
          <a:p>
            <a:pPr marL="342900" indent="-342900">
              <a:spcBef>
                <a:spcPct val="0"/>
              </a:spcBef>
              <a:buFont typeface="Wingdings" panose="05000000000000000000" pitchFamily="2" charset="2"/>
              <a:buChar char="Ø"/>
              <a:defRPr/>
            </a:pPr>
            <a:r>
              <a:rPr lang="tr-TR" altLang="tr-TR" sz="2000" dirty="0">
                <a:solidFill>
                  <a:srgbClr val="7030A0"/>
                </a:solidFill>
              </a:rPr>
              <a:t>Enstitümüz, 18 Anabilim Dalında  (18 Yüksek Lisans Programı ve 6 Doktora Programı) Eğitime devam etmektedir.</a:t>
            </a:r>
          </a:p>
          <a:p>
            <a:pPr marL="342900" indent="-342900">
              <a:spcBef>
                <a:spcPct val="0"/>
              </a:spcBef>
              <a:buFont typeface="Wingdings" panose="05000000000000000000" pitchFamily="2" charset="2"/>
              <a:buChar char="Ø"/>
              <a:defRPr/>
            </a:pPr>
            <a:r>
              <a:rPr lang="tr-TR" altLang="tr-TR" sz="2000" dirty="0">
                <a:solidFill>
                  <a:srgbClr val="7030A0"/>
                </a:solidFill>
              </a:rPr>
              <a:t>Enstitümüz “Türkiye Teknoloji ve Uygulamalı Bilimler Dergisi” ile yayın hayatına büyüyerek devam etmektedir.</a:t>
            </a:r>
          </a:p>
          <a:p>
            <a:pPr marL="342900" indent="-342900">
              <a:spcBef>
                <a:spcPct val="0"/>
              </a:spcBef>
              <a:buFont typeface="Wingdings" panose="05000000000000000000" pitchFamily="2" charset="2"/>
              <a:buChar char="Ø"/>
              <a:defRPr/>
            </a:pPr>
            <a:r>
              <a:rPr lang="tr-TR" altLang="tr-TR" sz="2000" dirty="0">
                <a:solidFill>
                  <a:srgbClr val="7030A0"/>
                </a:solidFill>
              </a:rPr>
              <a:t>Öğrenci işleri ile ilgili dosyalama ve arşiv sistemi oluşturularak belirli bir standart sağlanmıştır.</a:t>
            </a:r>
          </a:p>
          <a:p>
            <a:pPr marL="342900" indent="-342900">
              <a:spcBef>
                <a:spcPct val="0"/>
              </a:spcBef>
              <a:buFont typeface="Wingdings" panose="05000000000000000000" pitchFamily="2" charset="2"/>
              <a:buChar char="Ø"/>
              <a:defRPr/>
            </a:pPr>
            <a:r>
              <a:rPr lang="tr-TR" altLang="tr-TR" sz="2000" dirty="0">
                <a:solidFill>
                  <a:srgbClr val="7030A0"/>
                </a:solidFill>
              </a:rPr>
              <a:t>Diploma eklerindeki dil ve yazımla ilgili eksiklikler giderilerek öğrencilerimize diploma ile beraber verilmeye başlanmıştır.</a:t>
            </a:r>
          </a:p>
          <a:p>
            <a:pPr marL="342900" indent="-342900">
              <a:spcBef>
                <a:spcPct val="0"/>
              </a:spcBef>
              <a:buFont typeface="Wingdings" panose="05000000000000000000" pitchFamily="2" charset="2"/>
              <a:buChar char="Ø"/>
              <a:defRPr/>
            </a:pPr>
            <a:r>
              <a:rPr lang="tr-TR" altLang="tr-TR" sz="2000" dirty="0">
                <a:solidFill>
                  <a:srgbClr val="7030A0"/>
                </a:solidFill>
              </a:rPr>
              <a:t>Web saymamızda sunulan bilgiler Kalite Yönetim Sistemi'ne uygun hale getirilmiştir.</a:t>
            </a:r>
          </a:p>
          <a:p>
            <a:pPr marL="342900" indent="-342900">
              <a:spcBef>
                <a:spcPct val="0"/>
              </a:spcBef>
              <a:buFont typeface="Wingdings" panose="05000000000000000000" pitchFamily="2" charset="2"/>
              <a:buChar char="Ø"/>
              <a:defRPr/>
            </a:pPr>
            <a:r>
              <a:rPr lang="tr-TR" altLang="tr-TR" sz="2000" dirty="0">
                <a:solidFill>
                  <a:srgbClr val="7030A0"/>
                </a:solidFill>
              </a:rPr>
              <a:t>Siirt Üniversitesi BAP Koordinatörlüğü ile yapılan mutabakat sonucunda lisansüstü öğrenci tez projeleri ile ilgili düzenlemeler getirildi.</a:t>
            </a:r>
          </a:p>
          <a:p>
            <a:pPr marL="342900" lvl="2" indent="-342900">
              <a:spcBef>
                <a:spcPct val="0"/>
              </a:spcBef>
              <a:buFont typeface="Wingdings" panose="05000000000000000000" pitchFamily="2" charset="2"/>
              <a:buChar char="Ø"/>
              <a:defRPr/>
            </a:pPr>
            <a:r>
              <a:rPr lang="tr-TR" sz="2000" dirty="0">
                <a:solidFill>
                  <a:srgbClr val="7030A0"/>
                </a:solidFill>
              </a:rPr>
              <a:t>Önceki dönemlerde başvurusu yapılan ancak olumlu sonuç alınamayan programlara ilişkin, başvuru taleplerinin devam etmesi halinde başvuru dosyaları güncellenerek ilgili kurullara sunulacaktır.</a:t>
            </a:r>
          </a:p>
          <a:p>
            <a:pPr marL="0" lvl="2">
              <a:spcBef>
                <a:spcPct val="0"/>
              </a:spcBef>
              <a:defRPr/>
            </a:pPr>
            <a:endParaRPr lang="tr-TR" sz="2000" dirty="0">
              <a:solidFill>
                <a:srgbClr val="7030A0"/>
              </a:solidFill>
            </a:endParaRPr>
          </a:p>
          <a:p>
            <a:pPr marL="342900" indent="-342900">
              <a:spcBef>
                <a:spcPct val="0"/>
              </a:spcBef>
              <a:buFont typeface="Wingdings" panose="05000000000000000000" pitchFamily="2" charset="2"/>
              <a:buChar char="Ø"/>
              <a:defRPr/>
            </a:pPr>
            <a:endParaRPr lang="tr-TR" altLang="tr-TR" sz="2000" dirty="0">
              <a:solidFill>
                <a:srgbClr val="7030A0"/>
              </a:solidFill>
            </a:endParaRPr>
          </a:p>
          <a:p>
            <a:pPr marL="342900" indent="-342900">
              <a:spcBef>
                <a:spcPct val="0"/>
              </a:spcBef>
              <a:buFont typeface="Wingdings" panose="05000000000000000000" pitchFamily="2" charset="2"/>
              <a:buChar char="Ø"/>
              <a:defRPr/>
            </a:pPr>
            <a:endParaRPr lang="tr-TR" sz="2000" dirty="0">
              <a:solidFill>
                <a:srgbClr val="7030A0"/>
              </a:solidFill>
            </a:endParaRPr>
          </a:p>
        </p:txBody>
      </p:sp>
    </p:spTree>
    <p:extLst>
      <p:ext uri="{BB962C8B-B14F-4D97-AF65-F5344CB8AC3E}">
        <p14:creationId xmlns:p14="http://schemas.microsoft.com/office/powerpoint/2010/main" val="3237365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18279" y="1435881"/>
            <a:ext cx="10515600" cy="4351338"/>
          </a:xfrm>
        </p:spPr>
        <p:txBody>
          <a:bodyPr/>
          <a:lstStyle/>
          <a:p>
            <a:endParaRPr lang="tr-TR" dirty="0"/>
          </a:p>
          <a:p>
            <a:endParaRPr lang="tr-TR" dirty="0"/>
          </a:p>
        </p:txBody>
      </p:sp>
      <p:sp>
        <p:nvSpPr>
          <p:cNvPr id="5" name="Dikdörtgen 4"/>
          <p:cNvSpPr/>
          <p:nvPr/>
        </p:nvSpPr>
        <p:spPr>
          <a:xfrm>
            <a:off x="1659891" y="616773"/>
            <a:ext cx="2751074" cy="461665"/>
          </a:xfrm>
          <a:prstGeom prst="rect">
            <a:avLst/>
          </a:prstGeom>
        </p:spPr>
        <p:txBody>
          <a:bodyPr wrap="none">
            <a:spAutoFit/>
          </a:bodyPr>
          <a:lstStyle/>
          <a:p>
            <a:r>
              <a:rPr lang="tr-TR" sz="2400" b="1" dirty="0">
                <a:latin typeface="Times New Roman" panose="02020603050405020304" pitchFamily="18" charset="0"/>
                <a:cs typeface="Times New Roman" panose="02020603050405020304" pitchFamily="18" charset="0"/>
              </a:rPr>
              <a:t>TEHDİTLERİMİZ</a:t>
            </a: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854"/>
            <a:ext cx="12172011" cy="6858001"/>
          </a:xfrm>
          <a:prstGeom prst="rect">
            <a:avLst/>
          </a:prstGeom>
        </p:spPr>
        <p:style>
          <a:lnRef idx="1">
            <a:schemeClr val="accent1"/>
          </a:lnRef>
          <a:fillRef idx="2">
            <a:schemeClr val="accent1"/>
          </a:fillRef>
          <a:effectRef idx="1">
            <a:schemeClr val="accent1"/>
          </a:effectRef>
          <a:fontRef idx="minor">
            <a:schemeClr val="dk1"/>
          </a:fontRef>
        </p:style>
      </p:pic>
      <p:sp>
        <p:nvSpPr>
          <p:cNvPr id="4" name="Dikdörtgen 3"/>
          <p:cNvSpPr/>
          <p:nvPr/>
        </p:nvSpPr>
        <p:spPr>
          <a:xfrm>
            <a:off x="1028149" y="1220646"/>
            <a:ext cx="5956246" cy="400110"/>
          </a:xfrm>
          <a:prstGeom prst="rect">
            <a:avLst/>
          </a:prstGeom>
        </p:spPr>
        <p:txBody>
          <a:bodyPr wrap="none">
            <a:spAutoFit/>
          </a:bodyPr>
          <a:lstStyle/>
          <a:p>
            <a:r>
              <a:rPr lang="tr-TR" altLang="tr-TR" sz="2000" b="1" dirty="0">
                <a:solidFill>
                  <a:schemeClr val="bg1"/>
                </a:solidFill>
              </a:rPr>
              <a:t>KATILIMLARINIZLA BİZLERİ ONURLANDIRDIĞINIZ  İÇİN </a:t>
            </a:r>
          </a:p>
        </p:txBody>
      </p:sp>
    </p:spTree>
    <p:extLst>
      <p:ext uri="{BB962C8B-B14F-4D97-AF65-F5344CB8AC3E}">
        <p14:creationId xmlns:p14="http://schemas.microsoft.com/office/powerpoint/2010/main" val="4052342428"/>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8431</TotalTime>
  <Words>2543</Words>
  <Application>Microsoft Macintosh PowerPoint</Application>
  <PresentationFormat>Geniş ekran</PresentationFormat>
  <Paragraphs>621</Paragraphs>
  <Slides>32</Slides>
  <Notes>0</Notes>
  <HiddenSlides>0</HiddenSlides>
  <MMClips>0</MMClips>
  <ScaleCrop>false</ScaleCrop>
  <HeadingPairs>
    <vt:vector size="8" baseType="variant">
      <vt:variant>
        <vt:lpstr>Kullanılan Yazı Tipleri</vt:lpstr>
      </vt:variant>
      <vt:variant>
        <vt:i4>7</vt:i4>
      </vt:variant>
      <vt:variant>
        <vt:lpstr>Tema</vt:lpstr>
      </vt:variant>
      <vt:variant>
        <vt:i4>1</vt:i4>
      </vt:variant>
      <vt:variant>
        <vt:lpstr>Eklenmiş OLE Hizmet Programları</vt:lpstr>
      </vt:variant>
      <vt:variant>
        <vt:i4>1</vt:i4>
      </vt:variant>
      <vt:variant>
        <vt:lpstr>Slayt Başlıkları</vt:lpstr>
      </vt:variant>
      <vt:variant>
        <vt:i4>32</vt:i4>
      </vt:variant>
    </vt:vector>
  </HeadingPairs>
  <TitlesOfParts>
    <vt:vector size="41" baseType="lpstr">
      <vt:lpstr>Arial</vt:lpstr>
      <vt:lpstr>Arial Black</vt:lpstr>
      <vt:lpstr>Calibri</vt:lpstr>
      <vt:lpstr>Calibri Light</vt:lpstr>
      <vt:lpstr>Montserrat Alternates</vt:lpstr>
      <vt:lpstr>Times New Roman</vt:lpstr>
      <vt:lpstr>Wingdings</vt:lpstr>
      <vt:lpstr>Office Teması</vt:lpstr>
      <vt:lpstr>Çalışma Sayfası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EĞİTİM - ÖĞRETİM İŞLERİ (ANABİLİM DALLARIMIZ)</vt:lpstr>
      <vt:lpstr>PowerPoint Sunusu</vt:lpstr>
      <vt:lpstr>PowerPoint Sunusu</vt:lpstr>
      <vt:lpstr>PowerPoint Sunusu</vt:lpstr>
      <vt:lpstr>PowerPoint Sunusu</vt:lpstr>
      <vt:lpstr>PowerPoint Sunusu</vt:lpstr>
      <vt:lpstr>PowerPoint Sunusu</vt:lpstr>
      <vt:lpstr>           YENİ AÇILAN AÇILMAYI BEKLEYEN PROGRAMLAR </vt:lpstr>
      <vt:lpstr>Türkiye Teknoloji ve Uygulamalı Bilimler Dergisi</vt:lpstr>
      <vt:lpstr>PowerPoint Sunusu</vt:lpstr>
      <vt:lpstr>Türkiye Teknoloji ve Uygulamalı Bilimler Dergisi</vt:lpstr>
      <vt:lpstr>PowerPoint Sunusu</vt:lpstr>
      <vt:lpstr>PowerPoint Sunusu</vt:lpstr>
      <vt:lpstr>PowerPoint Sunusu</vt:lpstr>
      <vt:lpstr>PowerPoint Sunusu</vt:lpstr>
      <vt:lpstr>YIL İÇERİSİNDE YAPILAN ETKİNLİKLER</vt:lpstr>
      <vt:lpstr>GELECEĞE YÖNELİK HEDEFLER, PLANLAMALAR ve YENİLİKLER</vt:lpstr>
      <vt:lpstr>GELECEĞE YÖNELİK HEDEFLER, PLANLAMALAR ve YENİLİKLER</vt:lpstr>
      <vt:lpstr>GELECEĞE YÖNELİK HEDEFLER, PLANLAMALAR ve YENİLİKLER</vt:lpstr>
      <vt:lpstr>TALEPLER ve ÖNERİLER</vt:lpstr>
      <vt:lpstr>PowerPoint Sunusu</vt:lpstr>
      <vt:lpstr>PowerPoint Sunusu</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Omer YATGIN</dc:creator>
  <cp:lastModifiedBy>HARUN BEKTAŞ</cp:lastModifiedBy>
  <cp:revision>366</cp:revision>
  <cp:lastPrinted>2026-03-27T07:57:57Z</cp:lastPrinted>
  <dcterms:created xsi:type="dcterms:W3CDTF">2018-02-07T07:43:50Z</dcterms:created>
  <dcterms:modified xsi:type="dcterms:W3CDTF">2026-04-17T07:30:04Z</dcterms:modified>
</cp:coreProperties>
</file>