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93" r:id="rId3"/>
    <p:sldId id="381" r:id="rId4"/>
    <p:sldId id="383" r:id="rId5"/>
    <p:sldId id="384" r:id="rId6"/>
    <p:sldId id="385" r:id="rId7"/>
    <p:sldId id="386" r:id="rId8"/>
    <p:sldId id="398" r:id="rId9"/>
    <p:sldId id="391" r:id="rId10"/>
    <p:sldId id="392" r:id="rId11"/>
    <p:sldId id="419" r:id="rId12"/>
    <p:sldId id="413" r:id="rId13"/>
    <p:sldId id="418" r:id="rId14"/>
    <p:sldId id="417" r:id="rId15"/>
    <p:sldId id="414" r:id="rId16"/>
    <p:sldId id="415" r:id="rId17"/>
    <p:sldId id="416" r:id="rId18"/>
    <p:sldId id="410" r:id="rId19"/>
    <p:sldId id="411" r:id="rId20"/>
    <p:sldId id="409" r:id="rId21"/>
    <p:sldId id="394"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3" d="100"/>
          <a:sy n="63" d="100"/>
        </p:scale>
        <p:origin x="8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11.12.2024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r>
              <a:rPr lang="tr-TR" sz="3200" b="1" dirty="0">
                <a:solidFill>
                  <a:schemeClr val="tx1">
                    <a:lumMod val="85000"/>
                    <a:lumOff val="15000"/>
                  </a:schemeClr>
                </a:solidFill>
                <a:latin typeface="Montserrat Alternates" panose="00000500000000000000" pitchFamily="50" charset="-94"/>
              </a:rPr>
              <a:t>FEN BİLİMLERİ ENSTİTÜSÜ</a:t>
            </a:r>
          </a:p>
          <a:p>
            <a:pPr algn="ctr"/>
            <a:r>
              <a:rPr lang="tr-TR" sz="3200" b="1" dirty="0">
                <a:solidFill>
                  <a:schemeClr val="tx1">
                    <a:lumMod val="85000"/>
                    <a:lumOff val="15000"/>
                  </a:schemeClr>
                </a:solidFill>
                <a:latin typeface="Montserrat Alternates" panose="00000500000000000000" pitchFamily="50" charset="-94"/>
              </a:rPr>
              <a:t>2019 YILI FAALİYETLERİNE AİT BRİFİNG RAPORU</a:t>
            </a:r>
          </a:p>
          <a:p>
            <a:pPr algn="ctr"/>
            <a:r>
              <a:rPr lang="tr-TR" sz="3200" b="1" dirty="0">
                <a:solidFill>
                  <a:schemeClr val="tx1">
                    <a:lumMod val="85000"/>
                    <a:lumOff val="15000"/>
                  </a:schemeClr>
                </a:solidFill>
                <a:latin typeface="Montserrat Alternates" panose="00000500000000000000" pitchFamily="50" charset="-94"/>
              </a:rPr>
              <a:t>ŞUBAT 202</a:t>
            </a:r>
            <a:r>
              <a:rPr lang="en-US" sz="3200" b="1" dirty="0">
                <a:solidFill>
                  <a:schemeClr val="tx1">
                    <a:lumMod val="85000"/>
                    <a:lumOff val="15000"/>
                  </a:schemeClr>
                </a:solidFill>
                <a:latin typeface="Montserrat Alternates" panose="00000500000000000000" pitchFamily="50" charset="-94"/>
              </a:rPr>
              <a:t>1</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285874" y="1400175"/>
            <a:ext cx="8786813" cy="4025717"/>
          </a:xfrm>
          <a:prstGeom prst="rect">
            <a:avLst/>
          </a:prstGeom>
        </p:spPr>
        <p:txBody>
          <a:bodyPr wrap="square">
            <a:spAutoFit/>
          </a:bodyPr>
          <a:lstStyle/>
          <a:p>
            <a:pPr>
              <a:spcBef>
                <a:spcPct val="0"/>
              </a:spcBef>
              <a:defRPr/>
            </a:pPr>
            <a:r>
              <a:rPr lang="tr-TR" altLang="tr-TR" sz="3600" b="1" u="sng" dirty="0">
                <a:solidFill>
                  <a:srgbClr val="FF0000"/>
                </a:solidFill>
              </a:rPr>
              <a:t>Misyon</a:t>
            </a:r>
            <a:endParaRPr lang="tr-TR" altLang="tr-TR" sz="3600" dirty="0">
              <a:solidFill>
                <a:srgbClr val="FF0000"/>
              </a:solidFill>
            </a:endParaRPr>
          </a:p>
          <a:p>
            <a:pPr algn="just">
              <a:spcBef>
                <a:spcPct val="0"/>
              </a:spcBef>
              <a:defRPr/>
            </a:pPr>
            <a:r>
              <a:rPr lang="en-GB" altLang="tr-TR" dirty="0">
                <a:solidFill>
                  <a:srgbClr val="7030A0"/>
                </a:solidFill>
              </a:rPr>
              <a:t>              </a:t>
            </a:r>
            <a:endParaRPr lang="tr-TR" altLang="tr-TR" dirty="0">
              <a:solidFill>
                <a:srgbClr val="7030A0"/>
              </a:solidFill>
            </a:endParaRPr>
          </a:p>
          <a:p>
            <a:pPr algn="just">
              <a:spcBef>
                <a:spcPct val="0"/>
              </a:spcBef>
              <a:defRPr/>
            </a:pPr>
            <a:r>
              <a:rPr lang="tr-TR" altLang="tr-TR" dirty="0">
                <a:solidFill>
                  <a:srgbClr val="7030A0"/>
                </a:solidFill>
              </a:rPr>
              <a:t>	</a:t>
            </a:r>
            <a:r>
              <a:rPr lang="en-GB" altLang="tr-TR" sz="2400" dirty="0">
                <a:solidFill>
                  <a:srgbClr val="7030A0"/>
                </a:solidFill>
              </a:rPr>
              <a:t>Fen ve Mühendislik alanında nitelikli araştırmacılar ile bilimsel ve teknolojik bilgi ve beceriye sahip bireyler yetiştirilmesi için gereken eğitim programlarının geliştirilmesini, etkin bir şekilde yürütülmesini sağlamak, tüm programlarda eğitimin kalitesinin yükseltilmesine katkı sağlamak, toplumsal gereksinimler ile ulusal ve uluslararası gelişmeleri göz önüne alarak yeni programların açılmasını teşvik etmek organizasyonunu sağlamak ve toplumun refah düzeyinin yükseltilmesine yönelik çıktıların üretilmesini sağlamak.</a:t>
            </a:r>
            <a:endParaRPr lang="tr-TR" altLang="tr-TR" sz="2400" dirty="0">
              <a:solidFill>
                <a:srgbClr val="7030A0"/>
              </a:solidFill>
            </a:endParaRPr>
          </a:p>
          <a:p>
            <a:pPr algn="just">
              <a:lnSpc>
                <a:spcPct val="80000"/>
              </a:lnSpc>
              <a:defRPr/>
            </a:pPr>
            <a:endParaRPr lang="tr-TR" altLang="tr-TR" sz="1200" b="1" i="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3281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1171575" y="1400175"/>
            <a:ext cx="9429750" cy="3268587"/>
          </a:xfrm>
          <a:prstGeom prst="rect">
            <a:avLst/>
          </a:prstGeom>
        </p:spPr>
        <p:txBody>
          <a:bodyPr wrap="square">
            <a:spAutoFit/>
          </a:bodyPr>
          <a:lstStyle/>
          <a:p>
            <a:pPr>
              <a:spcBef>
                <a:spcPct val="0"/>
              </a:spcBef>
              <a:defRPr/>
            </a:pPr>
            <a:r>
              <a:rPr lang="tr-TR" altLang="tr-TR" sz="3600" b="1" u="sng" dirty="0">
                <a:solidFill>
                  <a:srgbClr val="FF0000"/>
                </a:solidFill>
              </a:rPr>
              <a:t>Vizyon</a:t>
            </a:r>
            <a:endParaRPr lang="tr-TR" altLang="tr-TR" sz="3600" dirty="0">
              <a:solidFill>
                <a:srgbClr val="FF0000"/>
              </a:solidFill>
            </a:endParaRPr>
          </a:p>
          <a:p>
            <a:pPr algn="just">
              <a:spcBef>
                <a:spcPct val="20000"/>
              </a:spcBef>
              <a:defRPr/>
            </a:pPr>
            <a:endParaRPr lang="tr-TR" b="1" i="1" dirty="0">
              <a:solidFill>
                <a:schemeClr val="bg1"/>
              </a:solidFill>
              <a:cs typeface="Times New Roman" pitchFamily="18" charset="0"/>
            </a:endParaRPr>
          </a:p>
          <a:p>
            <a:pPr algn="just">
              <a:spcBef>
                <a:spcPct val="20000"/>
              </a:spcBef>
              <a:defRPr/>
            </a:pPr>
            <a:r>
              <a:rPr lang="tr-TR" b="1" i="1" dirty="0">
                <a:solidFill>
                  <a:schemeClr val="bg1"/>
                </a:solidFill>
                <a:cs typeface="Times New Roman" pitchFamily="18" charset="0"/>
              </a:rPr>
              <a:t>	</a:t>
            </a:r>
            <a:r>
              <a:rPr lang="tr-TR" sz="2400" b="1" i="1" dirty="0">
                <a:solidFill>
                  <a:srgbClr val="7030A0"/>
                </a:solidFill>
                <a:cs typeface="Times New Roman" pitchFamily="18" charset="0"/>
              </a:rPr>
              <a:t>Aldığı eğitimin, mesleğini ve yaşam kalitesini geliştireceğine inanan nitelikli öğrenciler tarafından tercih edilen, yürüttüğü eğitim programlarıyla nitelikli bilim insanı yetiştiren, ulusal ve uluslararası düzeydeki araştırmalarını artırarak sürdüren ve mezunlarının aldıkları eğitimle alanlarında seçkin bir yere sahip olmalarını sağlayan, saygın ve tercih edilen bir kurum olmaktır.</a:t>
            </a:r>
          </a:p>
        </p:txBody>
      </p:sp>
    </p:spTree>
    <p:extLst>
      <p:ext uri="{BB962C8B-B14F-4D97-AF65-F5344CB8AC3E}">
        <p14:creationId xmlns:p14="http://schemas.microsoft.com/office/powerpoint/2010/main" val="2504719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985837" y="1162594"/>
            <a:ext cx="9515475" cy="4154984"/>
          </a:xfrm>
          <a:prstGeom prst="rect">
            <a:avLst/>
          </a:prstGeom>
        </p:spPr>
        <p:txBody>
          <a:bodyPr wrap="square">
            <a:spAutoFit/>
          </a:bodyPr>
          <a:lstStyle/>
          <a:p>
            <a:pPr algn="just">
              <a:buFontTx/>
              <a:buNone/>
            </a:pPr>
            <a:r>
              <a:rPr lang="tr-TR" altLang="tr-TR" sz="2400" b="1" u="sng" dirty="0">
                <a:solidFill>
                  <a:srgbClr val="7030A0"/>
                </a:solidFill>
              </a:rPr>
              <a:t>Yukarıda verilen bilgilere göre Enstitümüzün misyonunu özetle şöyle sıralayabiliriz</a:t>
            </a:r>
            <a:r>
              <a:rPr lang="tr-TR" altLang="tr-TR" sz="2400" b="1" dirty="0">
                <a:solidFill>
                  <a:srgbClr val="7030A0"/>
                </a:solidFill>
              </a:rPr>
              <a:t>:</a:t>
            </a:r>
          </a:p>
          <a:p>
            <a:pPr algn="just">
              <a:buFontTx/>
              <a:buNone/>
            </a:pPr>
            <a:endParaRPr lang="tr-TR" altLang="tr-TR" sz="2400" dirty="0">
              <a:solidFill>
                <a:srgbClr val="7030A0"/>
              </a:solidFill>
            </a:endParaRPr>
          </a:p>
          <a:p>
            <a:pPr marL="342900" indent="-342900" algn="just">
              <a:buFont typeface="Wingdings" panose="05000000000000000000" pitchFamily="2" charset="2"/>
              <a:buChar char="Ø"/>
            </a:pPr>
            <a:r>
              <a:rPr lang="tr-TR" altLang="tr-TR" sz="2400" dirty="0">
                <a:solidFill>
                  <a:srgbClr val="7030A0"/>
                </a:solidFill>
              </a:rPr>
              <a:t>Üniversitemizin ilgili bölümlerinin öğretim elemanı ihtiyacını karşılamak, </a:t>
            </a:r>
          </a:p>
          <a:p>
            <a:pPr marL="342900" indent="-342900" algn="just">
              <a:buFont typeface="Wingdings" panose="05000000000000000000" pitchFamily="2" charset="2"/>
              <a:buChar char="Ø"/>
            </a:pPr>
            <a:r>
              <a:rPr lang="tr-TR" altLang="tr-TR" sz="2400">
                <a:solidFill>
                  <a:srgbClr val="7030A0"/>
                </a:solidFill>
              </a:rPr>
              <a:t>Başka üniversitelere öğretim elemanı </a:t>
            </a:r>
            <a:r>
              <a:rPr lang="tr-TR" altLang="tr-TR" sz="2400" dirty="0">
                <a:solidFill>
                  <a:srgbClr val="7030A0"/>
                </a:solidFill>
              </a:rPr>
              <a:t>yetiştirmek, </a:t>
            </a:r>
          </a:p>
          <a:p>
            <a:pPr marL="342900" indent="-342900" algn="just">
              <a:buFont typeface="Wingdings" panose="05000000000000000000" pitchFamily="2" charset="2"/>
              <a:buChar char="Ø"/>
            </a:pPr>
            <a:r>
              <a:rPr lang="tr-TR" altLang="tr-TR" sz="2400" dirty="0">
                <a:solidFill>
                  <a:srgbClr val="7030A0"/>
                </a:solidFill>
              </a:rPr>
              <a:t>Ülkemizde çeşitli kamu kuruluşlarının yetişmiş insan gücüne duyduğu ihtiyacı karşılamak, </a:t>
            </a:r>
          </a:p>
          <a:p>
            <a:pPr marL="342900" indent="-342900" algn="just">
              <a:buFont typeface="Wingdings" panose="05000000000000000000" pitchFamily="2" charset="2"/>
              <a:buChar char="Ø"/>
            </a:pPr>
            <a:r>
              <a:rPr lang="tr-TR" altLang="tr-TR" sz="2400" dirty="0">
                <a:solidFill>
                  <a:srgbClr val="7030A0"/>
                </a:solidFill>
              </a:rPr>
              <a:t>Lisansüstü eğitimi, toplumun tüm katmanlarına yayarak akademik bilincin yaygınlaşmasını sağlamak, </a:t>
            </a:r>
          </a:p>
          <a:p>
            <a:pPr marL="342900" indent="-342900" algn="just">
              <a:buFont typeface="Wingdings" panose="05000000000000000000" pitchFamily="2" charset="2"/>
              <a:buChar char="Ø"/>
            </a:pPr>
            <a:r>
              <a:rPr lang="tr-TR" altLang="tr-TR" sz="2400" dirty="0">
                <a:solidFill>
                  <a:srgbClr val="7030A0"/>
                </a:solidFill>
              </a:rPr>
              <a:t>Yabancı uyruklu öğrencilere lisansüstü eğitim vererek o öğrencilerin mensup olduğu ülkelerde bilim insanlarına duyulan ihtiyacı karşılamak, </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 VİZYON</a:t>
            </a:r>
          </a:p>
        </p:txBody>
      </p:sp>
      <p:sp>
        <p:nvSpPr>
          <p:cNvPr id="3" name="Dikdörtgen 2"/>
          <p:cNvSpPr/>
          <p:nvPr/>
        </p:nvSpPr>
        <p:spPr>
          <a:xfrm>
            <a:off x="785813" y="1400176"/>
            <a:ext cx="10201275" cy="3046988"/>
          </a:xfrm>
          <a:prstGeom prst="rect">
            <a:avLst/>
          </a:prstGeom>
        </p:spPr>
        <p:txBody>
          <a:bodyPr wrap="square">
            <a:spAutoFit/>
          </a:bodyPr>
          <a:lstStyle/>
          <a:p>
            <a:pPr marL="342900" indent="-342900" algn="just">
              <a:buFont typeface="Wingdings" panose="05000000000000000000" pitchFamily="2" charset="2"/>
              <a:buChar char="Ø"/>
            </a:pPr>
            <a:r>
              <a:rPr lang="tr-TR" altLang="tr-TR" sz="2400" dirty="0">
                <a:solidFill>
                  <a:srgbClr val="7030A0"/>
                </a:solidFill>
              </a:rPr>
              <a:t>Yabancı uyruklu öğrenciler aracılığı ile söz konusu öğrencilerin mensup olduğu ülkelerle dostane ilişkiler kurmak ve sürdürmek. </a:t>
            </a:r>
          </a:p>
          <a:p>
            <a:pPr marL="342900" indent="-342900" algn="just">
              <a:buFont typeface="Wingdings" panose="05000000000000000000" pitchFamily="2" charset="2"/>
              <a:buChar char="Ø"/>
            </a:pPr>
            <a:r>
              <a:rPr lang="tr-TR" altLang="tr-TR" sz="2400" dirty="0">
                <a:solidFill>
                  <a:srgbClr val="7030A0"/>
                </a:solidFill>
              </a:rPr>
              <a:t>Amacı çağın gereklerine ve ülke ihtiyaçlarına uygun lisansüstü eğitim vermek olan Enstitümüz, bu amacını Üniversitemizin vizyonuna uygun olarak gerçekleştirme çabası içindedir. İstenilen amaca ulaşmak için, başarılı öğrencileri programlara almak, mevcut programlardaki dersleri geliştirmek ve ihtiyaca göre yenilemek öncelikli hedefleri arasındadır. Başarılı öğrencilerin seçiminde ALES ile mezuniyet notlarının ortalaması esas alınmaktadır.</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ORGANİZASYON ŞEMASI</a:t>
            </a: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7" y="1125538"/>
            <a:ext cx="11850687" cy="498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2332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PERSONEL DURUMU</a:t>
            </a:r>
          </a:p>
        </p:txBody>
      </p:sp>
      <p:pic>
        <p:nvPicPr>
          <p:cNvPr id="1026" name="Picture 2" descr="http://www.siirt.edu.tr/foto/userfoto/Fevzi%20Foto.jpg20183211819216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5151" y="1089117"/>
            <a:ext cx="2544763" cy="1943099"/>
          </a:xfrm>
          <a:prstGeom prst="rect">
            <a:avLst/>
          </a:prstGeom>
          <a:noFill/>
          <a:extLst>
            <a:ext uri="{909E8E84-426E-40DD-AFC4-6F175D3DCCD1}">
              <a14:hiddenFill xmlns:a14="http://schemas.microsoft.com/office/drawing/2010/main">
                <a:solidFill>
                  <a:srgbClr val="FFFFFF"/>
                </a:solidFill>
              </a14:hiddenFill>
            </a:ext>
          </a:extLst>
        </p:spPr>
      </p:pic>
      <p:pic>
        <p:nvPicPr>
          <p:cNvPr id="4" name="Resim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3837" y="3999569"/>
            <a:ext cx="2332037"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descr="C:\Users\casper\Desktop\hasa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67080" y="4000829"/>
            <a:ext cx="159067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http://www.siirt.edu.tr/foto/userfoto/foto%20new.jpg20191613155336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0134" y="2328454"/>
            <a:ext cx="1859070" cy="17399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siirt.edu.tr/foto/userfoto/20160519_104857.jpg20173221423691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49637" y="2546441"/>
            <a:ext cx="2532568" cy="1939925"/>
          </a:xfrm>
          <a:prstGeom prst="rect">
            <a:avLst/>
          </a:prstGeom>
          <a:noFill/>
          <a:extLst>
            <a:ext uri="{909E8E84-426E-40DD-AFC4-6F175D3DCCD1}">
              <a14:hiddenFill xmlns:a14="http://schemas.microsoft.com/office/drawing/2010/main">
                <a:solidFill>
                  <a:srgbClr val="FFFFFF"/>
                </a:solidFill>
              </a14:hiddenFill>
            </a:ext>
          </a:extLst>
        </p:spPr>
      </p:pic>
      <p:sp>
        <p:nvSpPr>
          <p:cNvPr id="8" name="7 Metin kutusu"/>
          <p:cNvSpPr txBox="1"/>
          <p:nvPr/>
        </p:nvSpPr>
        <p:spPr>
          <a:xfrm>
            <a:off x="5355771" y="3056708"/>
            <a:ext cx="1606732" cy="461665"/>
          </a:xfrm>
          <a:prstGeom prst="rect">
            <a:avLst/>
          </a:prstGeom>
          <a:noFill/>
        </p:spPr>
        <p:txBody>
          <a:bodyPr wrap="square" rtlCol="0">
            <a:spAutoFit/>
          </a:bodyPr>
          <a:lstStyle/>
          <a:p>
            <a:r>
              <a:rPr lang="tr-TR" sz="1200" b="1" dirty="0"/>
              <a:t>Doç. Dr. Fevzi HANSU</a:t>
            </a:r>
          </a:p>
          <a:p>
            <a:pPr algn="ctr"/>
            <a:r>
              <a:rPr lang="tr-TR" sz="1200" dirty="0"/>
              <a:t>(Müdür)</a:t>
            </a:r>
          </a:p>
        </p:txBody>
      </p:sp>
      <p:sp>
        <p:nvSpPr>
          <p:cNvPr id="9" name="8 Metin kutusu"/>
          <p:cNvSpPr txBox="1"/>
          <p:nvPr/>
        </p:nvSpPr>
        <p:spPr>
          <a:xfrm>
            <a:off x="1145177" y="4110445"/>
            <a:ext cx="1362892" cy="461665"/>
          </a:xfrm>
          <a:prstGeom prst="rect">
            <a:avLst/>
          </a:prstGeom>
          <a:noFill/>
        </p:spPr>
        <p:txBody>
          <a:bodyPr wrap="square" rtlCol="0">
            <a:spAutoFit/>
          </a:bodyPr>
          <a:lstStyle/>
          <a:p>
            <a:r>
              <a:rPr lang="tr-TR" sz="1200" b="1" dirty="0"/>
              <a:t>Doç. Dr. Ali AKGÜL</a:t>
            </a:r>
          </a:p>
          <a:p>
            <a:pPr algn="ctr"/>
            <a:r>
              <a:rPr lang="tr-TR" sz="1200" dirty="0"/>
              <a:t>(Müdür Yrd.)</a:t>
            </a:r>
          </a:p>
        </p:txBody>
      </p:sp>
      <p:sp>
        <p:nvSpPr>
          <p:cNvPr id="10" name="9 Metin kutusu"/>
          <p:cNvSpPr txBox="1"/>
          <p:nvPr/>
        </p:nvSpPr>
        <p:spPr>
          <a:xfrm>
            <a:off x="9265919" y="4497977"/>
            <a:ext cx="2151017" cy="461665"/>
          </a:xfrm>
          <a:prstGeom prst="rect">
            <a:avLst/>
          </a:prstGeom>
          <a:noFill/>
        </p:spPr>
        <p:txBody>
          <a:bodyPr wrap="square" rtlCol="0">
            <a:spAutoFit/>
          </a:bodyPr>
          <a:lstStyle/>
          <a:p>
            <a:r>
              <a:rPr lang="tr-TR" sz="1200" b="1" dirty="0"/>
              <a:t>Dr. </a:t>
            </a:r>
            <a:r>
              <a:rPr lang="tr-TR" sz="1200" b="1" dirty="0" err="1"/>
              <a:t>Öğr</a:t>
            </a:r>
            <a:r>
              <a:rPr lang="tr-TR" sz="1200" b="1" dirty="0"/>
              <a:t>. Üyesi Harun BEKTAŞ</a:t>
            </a:r>
          </a:p>
          <a:p>
            <a:pPr algn="ctr"/>
            <a:r>
              <a:rPr lang="tr-TR" sz="1200" dirty="0"/>
              <a:t>(Müdür Yrd.)</a:t>
            </a:r>
          </a:p>
        </p:txBody>
      </p:sp>
      <p:sp>
        <p:nvSpPr>
          <p:cNvPr id="11" name="10 Metin kutusu"/>
          <p:cNvSpPr txBox="1"/>
          <p:nvPr/>
        </p:nvSpPr>
        <p:spPr>
          <a:xfrm>
            <a:off x="3583576" y="5608319"/>
            <a:ext cx="1432560" cy="461665"/>
          </a:xfrm>
          <a:prstGeom prst="rect">
            <a:avLst/>
          </a:prstGeom>
          <a:noFill/>
        </p:spPr>
        <p:txBody>
          <a:bodyPr wrap="square" rtlCol="0">
            <a:spAutoFit/>
          </a:bodyPr>
          <a:lstStyle/>
          <a:p>
            <a:r>
              <a:rPr lang="tr-TR" sz="1200" b="1" dirty="0"/>
              <a:t>Mehmet Sait AKSU</a:t>
            </a:r>
          </a:p>
          <a:p>
            <a:pPr algn="ctr"/>
            <a:r>
              <a:rPr lang="tr-TR" sz="1200" dirty="0"/>
              <a:t>(Enstitü Sekreteri)</a:t>
            </a:r>
          </a:p>
        </p:txBody>
      </p:sp>
      <p:sp>
        <p:nvSpPr>
          <p:cNvPr id="12" name="11 Metin kutusu"/>
          <p:cNvSpPr txBox="1"/>
          <p:nvPr/>
        </p:nvSpPr>
        <p:spPr>
          <a:xfrm>
            <a:off x="6017563" y="5608319"/>
            <a:ext cx="1105989" cy="461665"/>
          </a:xfrm>
          <a:prstGeom prst="rect">
            <a:avLst/>
          </a:prstGeom>
          <a:noFill/>
        </p:spPr>
        <p:txBody>
          <a:bodyPr wrap="square" rtlCol="0">
            <a:spAutoFit/>
          </a:bodyPr>
          <a:lstStyle/>
          <a:p>
            <a:r>
              <a:rPr lang="tr-TR" sz="1200" b="1" dirty="0"/>
              <a:t>Hasan ÖZDEN</a:t>
            </a:r>
          </a:p>
          <a:p>
            <a:pPr algn="ctr"/>
            <a:r>
              <a:rPr lang="tr-TR" sz="1200" dirty="0"/>
              <a:t>(Memur)</a:t>
            </a:r>
          </a:p>
        </p:txBody>
      </p:sp>
      <p:sp>
        <p:nvSpPr>
          <p:cNvPr id="13" name="11 Metin kutusu"/>
          <p:cNvSpPr txBox="1"/>
          <p:nvPr/>
        </p:nvSpPr>
        <p:spPr>
          <a:xfrm>
            <a:off x="7653230" y="5571194"/>
            <a:ext cx="1105989" cy="461665"/>
          </a:xfrm>
          <a:prstGeom prst="rect">
            <a:avLst/>
          </a:prstGeom>
          <a:noFill/>
        </p:spPr>
        <p:txBody>
          <a:bodyPr wrap="square" rtlCol="0">
            <a:spAutoFit/>
          </a:bodyPr>
          <a:lstStyle/>
          <a:p>
            <a:r>
              <a:rPr lang="tr-TR" sz="1200" b="1" dirty="0"/>
              <a:t>Cihat TÜRKAN</a:t>
            </a:r>
          </a:p>
          <a:p>
            <a:pPr algn="ctr"/>
            <a:r>
              <a:rPr lang="tr-TR" sz="1200" dirty="0"/>
              <a:t>(Memur)</a:t>
            </a:r>
          </a:p>
        </p:txBody>
      </p:sp>
      <p:pic>
        <p:nvPicPr>
          <p:cNvPr id="3" name="Resim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89651" y="4026901"/>
            <a:ext cx="1251677" cy="1633616"/>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additive="base">
                                        <p:cTn id="17" dur="500" fill="hold"/>
                                        <p:tgtEl>
                                          <p:spTgt spid="1028"/>
                                        </p:tgtEl>
                                        <p:attrNameLst>
                                          <p:attrName>ppt_x</p:attrName>
                                        </p:attrNameLst>
                                      </p:cBhvr>
                                      <p:tavLst>
                                        <p:tav tm="0">
                                          <p:val>
                                            <p:strVal val="0-#ppt_w/2"/>
                                          </p:val>
                                        </p:tav>
                                        <p:tav tm="100000">
                                          <p:val>
                                            <p:strVal val="#ppt_x"/>
                                          </p:val>
                                        </p:tav>
                                      </p:tavLst>
                                    </p:anim>
                                    <p:anim calcmode="lin" valueType="num">
                                      <p:cBhvr additive="base">
                                        <p:cTn id="18" dur="500" fill="hold"/>
                                        <p:tgtEl>
                                          <p:spTgt spid="102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0-#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 calcmode="lin" valueType="num">
                                      <p:cBhvr additive="base">
                                        <p:cTn id="27" dur="500" fill="hold"/>
                                        <p:tgtEl>
                                          <p:spTgt spid="1030"/>
                                        </p:tgtEl>
                                        <p:attrNameLst>
                                          <p:attrName>ppt_x</p:attrName>
                                        </p:attrNameLst>
                                      </p:cBhvr>
                                      <p:tavLst>
                                        <p:tav tm="0">
                                          <p:val>
                                            <p:strVal val="1+#ppt_w/2"/>
                                          </p:val>
                                        </p:tav>
                                        <p:tav tm="100000">
                                          <p:val>
                                            <p:strVal val="#ppt_x"/>
                                          </p:val>
                                        </p:tav>
                                      </p:tavLst>
                                    </p:anim>
                                    <p:anim calcmode="lin" valueType="num">
                                      <p:cBhvr additive="base">
                                        <p:cTn id="28" dur="500" fill="hold"/>
                                        <p:tgtEl>
                                          <p:spTgt spid="103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2"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0-#ppt_w/2"/>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 fill="hold"/>
                                        <p:tgtEl>
                                          <p:spTgt spid="5"/>
                                        </p:tgtEl>
                                        <p:attrNameLst>
                                          <p:attrName>ppt_x</p:attrName>
                                        </p:attrNameLst>
                                      </p:cBhvr>
                                      <p:tavLst>
                                        <p:tav tm="0">
                                          <p:val>
                                            <p:strVal val="1+#ppt_w/2"/>
                                          </p:val>
                                        </p:tav>
                                        <p:tav tm="100000">
                                          <p:val>
                                            <p:strVal val="#ppt_x"/>
                                          </p:val>
                                        </p:tav>
                                      </p:tavLst>
                                    </p:anim>
                                    <p:anim calcmode="lin" valueType="num">
                                      <p:cBhvr additive="base">
                                        <p:cTn id="48" dur="500" fill="hold"/>
                                        <p:tgtEl>
                                          <p:spTgt spid="5"/>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1+#ppt_w/2"/>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1+#ppt_w/2"/>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 (ANABİLİM DALLARIMIZ)</a:t>
            </a:r>
          </a:p>
        </p:txBody>
      </p:sp>
      <p:sp>
        <p:nvSpPr>
          <p:cNvPr id="4" name="Dikdörtgen 3"/>
          <p:cNvSpPr/>
          <p:nvPr/>
        </p:nvSpPr>
        <p:spPr>
          <a:xfrm>
            <a:off x="571500" y="1085119"/>
            <a:ext cx="4981401" cy="5016758"/>
          </a:xfrm>
          <a:prstGeom prst="rect">
            <a:avLst/>
          </a:prstGeom>
        </p:spPr>
        <p:txBody>
          <a:bodyPr wrap="square">
            <a:spAutoFit/>
          </a:bodyPr>
          <a:lstStyle/>
          <a:p>
            <a:pPr marL="812800" indent="-812800" algn="ctr">
              <a:buFontTx/>
              <a:buNone/>
              <a:defRPr/>
            </a:pPr>
            <a:r>
              <a:rPr lang="tr-TR" sz="2000" b="1"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Yüksek Lisans</a:t>
            </a:r>
          </a:p>
          <a:p>
            <a:pPr marL="812800" indent="-812800">
              <a:buFontTx/>
              <a:buNone/>
              <a:defRPr/>
            </a:pPr>
            <a:r>
              <a:rPr lang="tr-TR" sz="2000" b="1" i="1" dirty="0">
                <a:solidFill>
                  <a:srgbClr val="7030A0"/>
                </a:solidFill>
                <a:latin typeface="Times New Roman" pitchFamily="18" charset="0"/>
                <a:cs typeface="Times New Roman" pitchFamily="18" charset="0"/>
              </a:rPr>
              <a:t>1. Bahçe Bitkileri ABD (YYÜ ile Ortak) </a:t>
            </a:r>
          </a:p>
          <a:p>
            <a:pPr marL="812800" indent="-812800">
              <a:buFontTx/>
              <a:buNone/>
              <a:defRPr/>
            </a:pPr>
            <a:r>
              <a:rPr lang="tr-TR" sz="2000" b="1" i="1" dirty="0">
                <a:solidFill>
                  <a:srgbClr val="7030A0"/>
                </a:solidFill>
                <a:latin typeface="Times New Roman" pitchFamily="18" charset="0"/>
                <a:cs typeface="Times New Roman" pitchFamily="18" charset="0"/>
              </a:rPr>
              <a:t>2. Biyoloji ABD</a:t>
            </a:r>
          </a:p>
          <a:p>
            <a:pPr marL="812800" indent="-812800">
              <a:buFontTx/>
              <a:buNone/>
              <a:defRPr/>
            </a:pPr>
            <a:r>
              <a:rPr lang="tr-TR" sz="2000" b="1" i="1" dirty="0">
                <a:solidFill>
                  <a:srgbClr val="7030A0"/>
                </a:solidFill>
                <a:latin typeface="Times New Roman" pitchFamily="18" charset="0"/>
                <a:cs typeface="Times New Roman" pitchFamily="18" charset="0"/>
              </a:rPr>
              <a:t>3. Elektrik-Elektronik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4. Fizik ABD</a:t>
            </a:r>
          </a:p>
          <a:p>
            <a:pPr marL="812800" indent="-812800">
              <a:buFontTx/>
              <a:buNone/>
              <a:defRPr/>
            </a:pPr>
            <a:r>
              <a:rPr lang="tr-TR" sz="2000" b="1" i="1" dirty="0">
                <a:solidFill>
                  <a:srgbClr val="7030A0"/>
                </a:solidFill>
                <a:latin typeface="Times New Roman" pitchFamily="18" charset="0"/>
                <a:cs typeface="Times New Roman" pitchFamily="18" charset="0"/>
              </a:rPr>
              <a:t>5. Gıda Mühendisliği ABD </a:t>
            </a:r>
          </a:p>
          <a:p>
            <a:pPr marL="812800" indent="-812800">
              <a:buFontTx/>
              <a:buNone/>
              <a:defRPr/>
            </a:pPr>
            <a:r>
              <a:rPr lang="tr-TR" sz="2000" b="1" i="1" dirty="0">
                <a:solidFill>
                  <a:srgbClr val="7030A0"/>
                </a:solidFill>
                <a:latin typeface="Times New Roman" pitchFamily="18" charset="0"/>
                <a:cs typeface="Times New Roman" pitchFamily="18" charset="0"/>
              </a:rPr>
              <a:t>6. Kimya ABD</a:t>
            </a:r>
          </a:p>
          <a:p>
            <a:pPr marL="812800" indent="-812800">
              <a:buFontTx/>
              <a:buNone/>
              <a:defRPr/>
            </a:pPr>
            <a:r>
              <a:rPr lang="tr-TR" sz="2000" b="1" i="1" dirty="0">
                <a:solidFill>
                  <a:srgbClr val="7030A0"/>
                </a:solidFill>
                <a:latin typeface="Times New Roman" pitchFamily="18" charset="0"/>
                <a:cs typeface="Times New Roman" pitchFamily="18" charset="0"/>
              </a:rPr>
              <a:t>7. Kimya Mühendisliği ABD</a:t>
            </a:r>
          </a:p>
          <a:p>
            <a:pPr marL="812800" indent="-812800">
              <a:buFontTx/>
              <a:buNone/>
              <a:defRPr/>
            </a:pPr>
            <a:r>
              <a:rPr lang="tr-TR" sz="2000" b="1" i="1" dirty="0">
                <a:solidFill>
                  <a:srgbClr val="7030A0"/>
                </a:solidFill>
                <a:latin typeface="Times New Roman" pitchFamily="18" charset="0"/>
                <a:cs typeface="Times New Roman" pitchFamily="18" charset="0"/>
              </a:rPr>
              <a:t>8. Matematik ABD</a:t>
            </a:r>
          </a:p>
          <a:p>
            <a:pPr marL="812800" indent="-812800">
              <a:buFontTx/>
              <a:buNone/>
              <a:defRPr/>
            </a:pPr>
            <a:r>
              <a:rPr lang="tr-TR" sz="2000" b="1" i="1" dirty="0">
                <a:solidFill>
                  <a:srgbClr val="7030A0"/>
                </a:solidFill>
                <a:latin typeface="Times New Roman" pitchFamily="18" charset="0"/>
                <a:cs typeface="Times New Roman" pitchFamily="18" charset="0"/>
              </a:rPr>
              <a:t>9. Tarla Bitkileri ABD</a:t>
            </a:r>
          </a:p>
          <a:p>
            <a:pPr marL="812800" indent="-812800">
              <a:buFontTx/>
              <a:buNone/>
              <a:defRPr/>
            </a:pPr>
            <a:r>
              <a:rPr lang="tr-TR" sz="2000" b="1" i="1" dirty="0">
                <a:solidFill>
                  <a:srgbClr val="7030A0"/>
                </a:solidFill>
                <a:latin typeface="Times New Roman" pitchFamily="18" charset="0"/>
                <a:cs typeface="Times New Roman" pitchFamily="18" charset="0"/>
              </a:rPr>
              <a:t>10. Zootekni ABD</a:t>
            </a:r>
          </a:p>
          <a:p>
            <a:pPr marL="812800" indent="-812800">
              <a:defRPr/>
            </a:pPr>
            <a:r>
              <a:rPr lang="tr-TR" sz="2000" b="1" i="1" dirty="0">
                <a:solidFill>
                  <a:srgbClr val="7030A0"/>
                </a:solidFill>
                <a:latin typeface="Times New Roman" pitchFamily="18" charset="0"/>
                <a:cs typeface="Times New Roman" pitchFamily="18" charset="0"/>
              </a:rPr>
              <a:t>11. Şehir ve Bölge Planlama ABD</a:t>
            </a:r>
          </a:p>
          <a:p>
            <a:pPr marL="812800" indent="-812800">
              <a:defRPr/>
            </a:pPr>
            <a:r>
              <a:rPr lang="tr-TR" sz="2000" b="1" i="1" dirty="0">
                <a:solidFill>
                  <a:srgbClr val="7030A0"/>
                </a:solidFill>
                <a:latin typeface="Times New Roman" pitchFamily="18" charset="0"/>
                <a:cs typeface="Times New Roman" pitchFamily="18" charset="0"/>
              </a:rPr>
              <a:t>      Kentsel Tasarım Programı</a:t>
            </a:r>
          </a:p>
          <a:p>
            <a:pPr marL="812800" indent="-812800">
              <a:defRPr/>
            </a:pPr>
            <a:r>
              <a:rPr lang="tr-TR" sz="2000" b="1" i="1" dirty="0">
                <a:solidFill>
                  <a:srgbClr val="7030A0"/>
                </a:solidFill>
                <a:latin typeface="Times New Roman" pitchFamily="18" charset="0"/>
                <a:cs typeface="Times New Roman" pitchFamily="18" charset="0"/>
              </a:rPr>
              <a:t>12. Matematik ve Fen Bilimleri Eğitimi ABD</a:t>
            </a:r>
          </a:p>
          <a:p>
            <a:pPr marL="812800" indent="-812800">
              <a:defRPr/>
            </a:pPr>
            <a:r>
              <a:rPr lang="tr-TR" sz="2000" b="1" i="1" dirty="0">
                <a:solidFill>
                  <a:srgbClr val="7030A0"/>
                </a:solidFill>
                <a:latin typeface="Times New Roman" pitchFamily="18" charset="0"/>
                <a:cs typeface="Times New Roman" pitchFamily="18" charset="0"/>
              </a:rPr>
              <a:t>13. Tarımsal </a:t>
            </a:r>
            <a:r>
              <a:rPr lang="tr-TR" sz="2000" b="1" i="1" dirty="0" err="1">
                <a:solidFill>
                  <a:srgbClr val="7030A0"/>
                </a:solidFill>
                <a:latin typeface="Times New Roman" pitchFamily="18" charset="0"/>
                <a:cs typeface="Times New Roman" pitchFamily="18" charset="0"/>
              </a:rPr>
              <a:t>Biyoteknoloji</a:t>
            </a:r>
            <a:r>
              <a:rPr lang="tr-TR" sz="2000" b="1" i="1" dirty="0">
                <a:solidFill>
                  <a:srgbClr val="7030A0"/>
                </a:solidFill>
                <a:latin typeface="Times New Roman" pitchFamily="18" charset="0"/>
                <a:cs typeface="Times New Roman" pitchFamily="18" charset="0"/>
              </a:rPr>
              <a:t> ABD</a:t>
            </a:r>
          </a:p>
          <a:p>
            <a:pPr marL="812800" indent="-812800">
              <a:defRPr/>
            </a:pPr>
            <a:r>
              <a:rPr lang="tr-TR" sz="2000" b="1" i="1" dirty="0">
                <a:solidFill>
                  <a:srgbClr val="7030A0"/>
                </a:solidFill>
                <a:latin typeface="Times New Roman" pitchFamily="18" charset="0"/>
                <a:cs typeface="Times New Roman" pitchFamily="18" charset="0"/>
              </a:rPr>
              <a:t>14. </a:t>
            </a:r>
            <a:r>
              <a:rPr lang="tr-TR" sz="2000" b="1" i="1" dirty="0" err="1">
                <a:solidFill>
                  <a:srgbClr val="7030A0"/>
                </a:solidFill>
                <a:latin typeface="Times New Roman" pitchFamily="18" charset="0"/>
                <a:cs typeface="Times New Roman" pitchFamily="18" charset="0"/>
              </a:rPr>
              <a:t>Biyosistem</a:t>
            </a:r>
            <a:r>
              <a:rPr lang="tr-TR" sz="2000" b="1" i="1" dirty="0">
                <a:solidFill>
                  <a:srgbClr val="7030A0"/>
                </a:solidFill>
                <a:latin typeface="Times New Roman" pitchFamily="18" charset="0"/>
                <a:cs typeface="Times New Roman" pitchFamily="18" charset="0"/>
              </a:rPr>
              <a:t> Mühendisliği ABD</a:t>
            </a:r>
          </a:p>
        </p:txBody>
      </p:sp>
      <p:sp>
        <p:nvSpPr>
          <p:cNvPr id="6" name="Dikdörtgen 5"/>
          <p:cNvSpPr/>
          <p:nvPr/>
        </p:nvSpPr>
        <p:spPr>
          <a:xfrm>
            <a:off x="6343649" y="1145315"/>
            <a:ext cx="5693180" cy="1938992"/>
          </a:xfrm>
          <a:prstGeom prst="rect">
            <a:avLst/>
          </a:prstGeom>
        </p:spPr>
        <p:txBody>
          <a:bodyPr wrap="square">
            <a:spAutoFit/>
          </a:bodyPr>
          <a:lstStyle/>
          <a:p>
            <a:pPr algn="ctr">
              <a:buFontTx/>
              <a:buNone/>
              <a:defRPr/>
            </a:pPr>
            <a:r>
              <a:rPr lang="tr-TR" sz="2000" i="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Doktora</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1.Elektrik Elektronik Mühendisliği ABD (</a:t>
            </a:r>
            <a:r>
              <a:rPr lang="tr-TR" sz="2000" i="1" dirty="0" err="1">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Alm</a:t>
            </a: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 Kapalı)</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2.Tarla Bitkileri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3. Kimya Mühendisliği ABD </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4. Kimya ABD</a:t>
            </a:r>
          </a:p>
          <a:p>
            <a:pPr marL="514350" indent="-514350">
              <a:buFontTx/>
              <a:buNone/>
              <a:defRPr/>
            </a:pPr>
            <a:r>
              <a:rPr lang="tr-TR" sz="2000" i="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5. Matematik ABD</a:t>
            </a:r>
          </a:p>
        </p:txBody>
      </p:sp>
    </p:spTree>
    <p:extLst>
      <p:ext uri="{BB962C8B-B14F-4D97-AF65-F5344CB8AC3E}">
        <p14:creationId xmlns:p14="http://schemas.microsoft.com/office/powerpoint/2010/main" val="27460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12" end="12"/>
                                            </p:txEl>
                                          </p:spTgt>
                                        </p:tgtEl>
                                        <p:attrNameLst>
                                          <p:attrName>style.visibility</p:attrName>
                                        </p:attrNameLst>
                                      </p:cBhvr>
                                      <p:to>
                                        <p:strVal val="visible"/>
                                      </p:to>
                                    </p:set>
                                    <p:anim calcmode="lin" valueType="num">
                                      <p:cBhvr additive="base">
                                        <p:cTn id="77"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12" end="12"/>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4">
                                            <p:txEl>
                                              <p:pRg st="13" end="13"/>
                                            </p:txEl>
                                          </p:spTgt>
                                        </p:tgtEl>
                                        <p:attrNameLst>
                                          <p:attrName>style.visibility</p:attrName>
                                        </p:attrNameLst>
                                      </p:cBhvr>
                                      <p:to>
                                        <p:strVal val="visible"/>
                                      </p:to>
                                    </p:set>
                                    <p:anim calcmode="lin" valueType="num">
                                      <p:cBhvr additive="base">
                                        <p:cTn id="81" dur="500" fill="hold"/>
                                        <p:tgtEl>
                                          <p:spTgt spid="4">
                                            <p:txEl>
                                              <p:pRg st="13" end="13"/>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
                                            <p:txEl>
                                              <p:pRg st="13" end="13"/>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4">
                                            <p:txEl>
                                              <p:pRg st="14" end="14"/>
                                            </p:txEl>
                                          </p:spTgt>
                                        </p:tgtEl>
                                        <p:attrNameLst>
                                          <p:attrName>style.visibility</p:attrName>
                                        </p:attrNameLst>
                                      </p:cBhvr>
                                      <p:to>
                                        <p:strVal val="visible"/>
                                      </p:to>
                                    </p:set>
                                    <p:anim calcmode="lin" valueType="num">
                                      <p:cBhvr additive="base">
                                        <p:cTn id="85" dur="500" fill="hold"/>
                                        <p:tgtEl>
                                          <p:spTgt spid="4">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4">
                                            <p:txEl>
                                              <p:pRg st="14" end="14"/>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4">
                                            <p:txEl>
                                              <p:pRg st="15" end="15"/>
                                            </p:txEl>
                                          </p:spTgt>
                                        </p:tgtEl>
                                        <p:attrNameLst>
                                          <p:attrName>style.visibility</p:attrName>
                                        </p:attrNameLst>
                                      </p:cBhvr>
                                      <p:to>
                                        <p:strVal val="visible"/>
                                      </p:to>
                                    </p:set>
                                    <p:anim calcmode="lin" valueType="num">
                                      <p:cBhvr additive="base">
                                        <p:cTn id="89" dur="500" fill="hold"/>
                                        <p:tgtEl>
                                          <p:spTgt spid="4">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1" fill="hold" nodeType="clickEffect">
                                  <p:stCondLst>
                                    <p:cond delay="0"/>
                                  </p:stCondLst>
                                  <p:childTnLst>
                                    <p:set>
                                      <p:cBhvr>
                                        <p:cTn id="94" dur="1" fill="hold">
                                          <p:stCondLst>
                                            <p:cond delay="0"/>
                                          </p:stCondLst>
                                        </p:cTn>
                                        <p:tgtEl>
                                          <p:spTgt spid="6">
                                            <p:txEl>
                                              <p:pRg st="0" end="0"/>
                                            </p:txEl>
                                          </p:spTgt>
                                        </p:tgtEl>
                                        <p:attrNameLst>
                                          <p:attrName>style.visibility</p:attrName>
                                        </p:attrNameLst>
                                      </p:cBhvr>
                                      <p:to>
                                        <p:strVal val="visible"/>
                                      </p:to>
                                    </p:set>
                                    <p:anim calcmode="lin" valueType="num">
                                      <p:cBhvr additive="base">
                                        <p:cTn id="9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6">
                                            <p:txEl>
                                              <p:pRg st="1" end="1"/>
                                            </p:txEl>
                                          </p:spTgt>
                                        </p:tgtEl>
                                        <p:attrNameLst>
                                          <p:attrName>style.visibility</p:attrName>
                                        </p:attrNameLst>
                                      </p:cBhvr>
                                      <p:to>
                                        <p:strVal val="visible"/>
                                      </p:to>
                                    </p:set>
                                    <p:anim calcmode="lin" valueType="num">
                                      <p:cBhvr additive="base">
                                        <p:cTn id="10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6">
                                            <p:txEl>
                                              <p:pRg st="2" end="2"/>
                                            </p:txEl>
                                          </p:spTgt>
                                        </p:tgtEl>
                                        <p:attrNameLst>
                                          <p:attrName>style.visibility</p:attrName>
                                        </p:attrNameLst>
                                      </p:cBhvr>
                                      <p:to>
                                        <p:strVal val="visible"/>
                                      </p:to>
                                    </p:set>
                                    <p:anim calcmode="lin" valueType="num">
                                      <p:cBhvr additive="base">
                                        <p:cTn id="10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6">
                                            <p:txEl>
                                              <p:pRg st="3" end="3"/>
                                            </p:txEl>
                                          </p:spTgt>
                                        </p:tgtEl>
                                        <p:attrNameLst>
                                          <p:attrName>style.visibility</p:attrName>
                                        </p:attrNameLst>
                                      </p:cBhvr>
                                      <p:to>
                                        <p:strVal val="visible"/>
                                      </p:to>
                                    </p:set>
                                    <p:anim calcmode="lin" valueType="num">
                                      <p:cBhvr additive="base">
                                        <p:cTn id="1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6">
                                            <p:txEl>
                                              <p:pRg st="4" end="4"/>
                                            </p:txEl>
                                          </p:spTgt>
                                        </p:tgtEl>
                                        <p:attrNameLst>
                                          <p:attrName>style.visibility</p:attrName>
                                        </p:attrNameLst>
                                      </p:cBhvr>
                                      <p:to>
                                        <p:strVal val="visible"/>
                                      </p:to>
                                    </p:set>
                                    <p:anim calcmode="lin" valueType="num">
                                      <p:cBhvr additive="base">
                                        <p:cTn id="1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6">
                                            <p:txEl>
                                              <p:pRg st="5" end="5"/>
                                            </p:txEl>
                                          </p:spTgt>
                                        </p:tgtEl>
                                        <p:attrNameLst>
                                          <p:attrName>style.visibility</p:attrName>
                                        </p:attrNameLst>
                                      </p:cBhvr>
                                      <p:to>
                                        <p:strVal val="visible"/>
                                      </p:to>
                                    </p:set>
                                    <p:anim calcmode="lin" valueType="num">
                                      <p:cBhvr additive="base">
                                        <p:cTn id="1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1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YÖNETİM KURULU ÜYELERİ</a:t>
            </a:r>
          </a:p>
        </p:txBody>
      </p:sp>
      <p:sp>
        <p:nvSpPr>
          <p:cNvPr id="3" name="Dikdörtgen 2"/>
          <p:cNvSpPr/>
          <p:nvPr/>
        </p:nvSpPr>
        <p:spPr>
          <a:xfrm>
            <a:off x="628650" y="1285875"/>
            <a:ext cx="10901363" cy="4431983"/>
          </a:xfrm>
          <a:prstGeom prst="rect">
            <a:avLst/>
          </a:prstGeom>
        </p:spPr>
        <p:txBody>
          <a:bodyPr wrap="square">
            <a:spAutoFit/>
          </a:bodyPr>
          <a:lstStyle/>
          <a:p>
            <a:r>
              <a:rPr lang="tr-TR" altLang="tr-TR" dirty="0">
                <a:solidFill>
                  <a:schemeClr val="bg1"/>
                </a:solidFill>
              </a:rPr>
              <a:t> </a:t>
            </a:r>
            <a:r>
              <a:rPr lang="tr-TR" altLang="tr-TR" sz="2400" dirty="0">
                <a:solidFill>
                  <a:srgbClr val="7030A0"/>
                </a:solidFill>
              </a:rPr>
              <a:t>Doç. Dr. Fevzi HANSU		             Başkan 	        Enstitü Müdürü </a:t>
            </a:r>
          </a:p>
          <a:p>
            <a:endParaRPr lang="tr-TR" altLang="tr-TR" sz="2400" dirty="0">
              <a:solidFill>
                <a:srgbClr val="7030A0"/>
              </a:solidFill>
            </a:endParaRPr>
          </a:p>
          <a:p>
            <a:r>
              <a:rPr lang="tr-TR" altLang="tr-TR" sz="2400" dirty="0">
                <a:solidFill>
                  <a:srgbClr val="7030A0"/>
                </a:solidFill>
              </a:rPr>
              <a:t> Doç. Dr. Ali AKGÜL                    	Üye 	        Enstitü Müdür Yardımcısı</a:t>
            </a:r>
          </a:p>
          <a:p>
            <a:endParaRPr lang="tr-TR" altLang="tr-TR" sz="2400" dirty="0">
              <a:solidFill>
                <a:srgbClr val="7030A0"/>
              </a:solidFill>
            </a:endParaRPr>
          </a:p>
          <a:p>
            <a:r>
              <a:rPr lang="tr-TR" altLang="tr-TR" sz="2400" dirty="0">
                <a:solidFill>
                  <a:srgbClr val="7030A0"/>
                </a:solidFill>
              </a:rPr>
              <a:t> Yrd. Doç. Dr. Harun BEKTAŞ    	Üye 	        Enstitü Müdür Yardımcısı </a:t>
            </a:r>
          </a:p>
          <a:p>
            <a:endParaRPr lang="tr-TR" altLang="tr-TR" sz="2400" dirty="0">
              <a:solidFill>
                <a:srgbClr val="7030A0"/>
              </a:solidFill>
            </a:endParaRPr>
          </a:p>
          <a:p>
            <a:r>
              <a:rPr lang="tr-TR" altLang="tr-TR" sz="2400" dirty="0">
                <a:solidFill>
                  <a:srgbClr val="7030A0"/>
                </a:solidFill>
              </a:rPr>
              <a:t> Prof. Dr. Ender Sinan  POYRAZOĞLU	Üye	       Mühendislik Fakültesi Dekanı</a:t>
            </a:r>
          </a:p>
          <a:p>
            <a:endParaRPr lang="tr-TR" altLang="tr-TR" sz="2400" dirty="0">
              <a:solidFill>
                <a:srgbClr val="7030A0"/>
              </a:solidFill>
            </a:endParaRPr>
          </a:p>
          <a:p>
            <a:r>
              <a:rPr lang="tr-TR" altLang="tr-TR" sz="2400" dirty="0">
                <a:solidFill>
                  <a:srgbClr val="7030A0"/>
                </a:solidFill>
              </a:rPr>
              <a:t> Prof. Dr. Ömer ŞAHİN		             Üye	       Rektör Yardımcısı						</a:t>
            </a:r>
          </a:p>
          <a:p>
            <a:r>
              <a:rPr lang="tr-TR" altLang="tr-TR" sz="2400" dirty="0">
                <a:solidFill>
                  <a:srgbClr val="7030A0"/>
                </a:solidFill>
              </a:rPr>
              <a:t> Prof. Dr. Cahit PESEN		             Üye	      Fen Edebiyat Fakültesi Dekanı</a:t>
            </a:r>
            <a:r>
              <a:rPr lang="tr-TR" altLang="tr-TR" dirty="0">
                <a:solidFill>
                  <a:srgbClr val="7030A0"/>
                </a:solidFill>
              </a:rPr>
              <a:t>							</a:t>
            </a:r>
          </a:p>
        </p:txBody>
      </p:sp>
    </p:spTree>
    <p:extLst>
      <p:ext uri="{BB962C8B-B14F-4D97-AF65-F5344CB8AC3E}">
        <p14:creationId xmlns:p14="http://schemas.microsoft.com/office/powerpoint/2010/main" val="2615190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ENSTİTÜ KURULU ÜYELERİ</a:t>
            </a:r>
          </a:p>
        </p:txBody>
      </p:sp>
      <p:graphicFrame>
        <p:nvGraphicFramePr>
          <p:cNvPr id="5" name="Tablo 4"/>
          <p:cNvGraphicFramePr>
            <a:graphicFrameLocks noGrp="1"/>
          </p:cNvGraphicFramePr>
          <p:nvPr>
            <p:extLst>
              <p:ext uri="{D42A27DB-BD31-4B8C-83A1-F6EECF244321}">
                <p14:modId xmlns:p14="http://schemas.microsoft.com/office/powerpoint/2010/main" val="3342265647"/>
              </p:ext>
            </p:extLst>
          </p:nvPr>
        </p:nvGraphicFramePr>
        <p:xfrm>
          <a:off x="692034" y="1180413"/>
          <a:ext cx="10721341" cy="4480559"/>
        </p:xfrm>
        <a:graphic>
          <a:graphicData uri="http://schemas.openxmlformats.org/drawingml/2006/table">
            <a:tbl>
              <a:tblPr firstRow="1" firstCol="1" bandRow="1">
                <a:tableStyleId>{5C22544A-7EE6-4342-B048-85BDC9FD1C3A}</a:tableStyleId>
              </a:tblPr>
              <a:tblGrid>
                <a:gridCol w="5057533">
                  <a:extLst>
                    <a:ext uri="{9D8B030D-6E8A-4147-A177-3AD203B41FA5}">
                      <a16:colId xmlns:a16="http://schemas.microsoft.com/office/drawing/2014/main" val="2914194310"/>
                    </a:ext>
                  </a:extLst>
                </a:gridCol>
                <a:gridCol w="1107745">
                  <a:extLst>
                    <a:ext uri="{9D8B030D-6E8A-4147-A177-3AD203B41FA5}">
                      <a16:colId xmlns:a16="http://schemas.microsoft.com/office/drawing/2014/main" val="1255444397"/>
                    </a:ext>
                  </a:extLst>
                </a:gridCol>
                <a:gridCol w="4556063">
                  <a:extLst>
                    <a:ext uri="{9D8B030D-6E8A-4147-A177-3AD203B41FA5}">
                      <a16:colId xmlns:a16="http://schemas.microsoft.com/office/drawing/2014/main" val="2429580860"/>
                    </a:ext>
                  </a:extLst>
                </a:gridCol>
              </a:tblGrid>
              <a:tr h="349774">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spcAft>
                          <a:spcPts val="0"/>
                        </a:spcAft>
                      </a:pPr>
                      <a:r>
                        <a:rPr lang="tr-TR" b="0" dirty="0">
                          <a:solidFill>
                            <a:srgbClr val="7030A0"/>
                          </a:solidFill>
                        </a:rPr>
                        <a:t>Başkan</a:t>
                      </a:r>
                    </a:p>
                  </a:txBody>
                  <a:tcPr marL="59232" marR="59232" marT="0" marB="0" anchor="ctr">
                    <a:solidFill>
                      <a:schemeClr val="bg1"/>
                    </a:solidFill>
                  </a:tcPr>
                </a:tc>
                <a:tc>
                  <a:txBody>
                    <a:bodyPr/>
                    <a:lstStyle/>
                    <a:p>
                      <a:pPr>
                        <a:spcAft>
                          <a:spcPts val="0"/>
                        </a:spcAft>
                      </a:pPr>
                      <a:r>
                        <a:rPr lang="tr-TR" b="0" dirty="0">
                          <a:solidFill>
                            <a:srgbClr val="7030A0"/>
                          </a:solidFill>
                        </a:rPr>
                        <a:t>Enstitü Müdürü</a:t>
                      </a:r>
                    </a:p>
                  </a:txBody>
                  <a:tcPr marL="59232" marR="59232" marT="0" marB="0" anchor="ctr">
                    <a:solidFill>
                      <a:schemeClr val="bg1"/>
                    </a:solidFill>
                  </a:tcPr>
                </a:tc>
                <a:extLst>
                  <a:ext uri="{0D108BD9-81ED-4DB2-BD59-A6C34878D82A}">
                    <a16:rowId xmlns:a16="http://schemas.microsoft.com/office/drawing/2014/main" val="2785456123"/>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00658774"/>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Harun BEKTAŞ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Enstitü Müdür Yardımcısı</a:t>
                      </a:r>
                    </a:p>
                  </a:txBody>
                  <a:tcPr marL="59232" marR="59232" marT="0" marB="0" anchor="ctr">
                    <a:solidFill>
                      <a:schemeClr val="bg1"/>
                    </a:solidFill>
                  </a:tcPr>
                </a:tc>
                <a:extLst>
                  <a:ext uri="{0D108BD9-81ED-4DB2-BD59-A6C34878D82A}">
                    <a16:rowId xmlns:a16="http://schemas.microsoft.com/office/drawing/2014/main" val="1671389152"/>
                  </a:ext>
                </a:extLst>
              </a:tr>
              <a:tr h="312136">
                <a:tc>
                  <a:txBody>
                    <a:bodyPr/>
                    <a:lstStyle/>
                    <a:p>
                      <a:pPr>
                        <a:spcAft>
                          <a:spcPts val="0"/>
                        </a:spcAft>
                      </a:pPr>
                      <a:r>
                        <a:rPr lang="tr-TR" dirty="0">
                          <a:solidFill>
                            <a:srgbClr val="7030A0"/>
                          </a:solidFill>
                        </a:rPr>
                        <a:t>Prof. Dr. Ender Sinan POYRAZOĞLU</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Gıda Mühendisliği Anabilim Dalı Başkanı</a:t>
                      </a:r>
                    </a:p>
                  </a:txBody>
                  <a:tcPr marL="59232" marR="59232" marT="0" marB="0" anchor="ctr">
                    <a:solidFill>
                      <a:schemeClr val="bg1"/>
                    </a:solidFill>
                  </a:tcPr>
                </a:tc>
                <a:extLst>
                  <a:ext uri="{0D108BD9-81ED-4DB2-BD59-A6C34878D82A}">
                    <a16:rowId xmlns:a16="http://schemas.microsoft.com/office/drawing/2014/main" val="3737956542"/>
                  </a:ext>
                </a:extLst>
              </a:tr>
              <a:tr h="312002">
                <a:tc>
                  <a:txBody>
                    <a:bodyPr/>
                    <a:lstStyle/>
                    <a:p>
                      <a:pPr>
                        <a:spcAft>
                          <a:spcPts val="0"/>
                        </a:spcAft>
                      </a:pPr>
                      <a:r>
                        <a:rPr lang="tr-TR" dirty="0">
                          <a:solidFill>
                            <a:srgbClr val="7030A0"/>
                          </a:solidFill>
                        </a:rPr>
                        <a:t>Doç. Dr. Fevzi HANSU</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Elektrik-Elektronik Mühendisliği ADB</a:t>
                      </a:r>
                    </a:p>
                  </a:txBody>
                  <a:tcPr marL="59232" marR="59232" marT="0" marB="0" anchor="ctr">
                    <a:solidFill>
                      <a:schemeClr val="bg1"/>
                    </a:solidFill>
                  </a:tcPr>
                </a:tc>
                <a:extLst>
                  <a:ext uri="{0D108BD9-81ED-4DB2-BD59-A6C34878D82A}">
                    <a16:rowId xmlns:a16="http://schemas.microsoft.com/office/drawing/2014/main" val="2758282775"/>
                  </a:ext>
                </a:extLst>
              </a:tr>
              <a:tr h="349774">
                <a:tc>
                  <a:txBody>
                    <a:bodyPr/>
                    <a:lstStyle/>
                    <a:p>
                      <a:pPr>
                        <a:spcAft>
                          <a:spcPts val="0"/>
                        </a:spcAft>
                      </a:pPr>
                      <a:r>
                        <a:rPr lang="tr-TR" dirty="0">
                          <a:solidFill>
                            <a:srgbClr val="7030A0"/>
                          </a:solidFill>
                        </a:rPr>
                        <a:t>Doç. Dr. Veysi OKUMUŞ</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Biyoloji Anabilim Dalı Başkan </a:t>
                      </a:r>
                    </a:p>
                  </a:txBody>
                  <a:tcPr marL="59232" marR="59232" marT="0" marB="0" anchor="ctr">
                    <a:solidFill>
                      <a:schemeClr val="bg1"/>
                    </a:solidFill>
                  </a:tcPr>
                </a:tc>
                <a:extLst>
                  <a:ext uri="{0D108BD9-81ED-4DB2-BD59-A6C34878D82A}">
                    <a16:rowId xmlns:a16="http://schemas.microsoft.com/office/drawing/2014/main" val="1606810439"/>
                  </a:ext>
                </a:extLst>
              </a:tr>
              <a:tr h="358681">
                <a:tc>
                  <a:txBody>
                    <a:bodyPr/>
                    <a:lstStyle/>
                    <a:p>
                      <a:pPr>
                        <a:spcAft>
                          <a:spcPts val="0"/>
                        </a:spcAft>
                      </a:pPr>
                      <a:r>
                        <a:rPr lang="tr-TR" dirty="0">
                          <a:solidFill>
                            <a:srgbClr val="7030A0"/>
                          </a:solidFill>
                        </a:rPr>
                        <a:t>Doç. Dr. Halil DEMİR</a:t>
                      </a:r>
                    </a:p>
                  </a:txBody>
                  <a:tcPr marL="59232" marR="59232" marT="0" marB="0" anchor="ctr">
                    <a:solidFill>
                      <a:schemeClr val="bg1"/>
                    </a:solidFill>
                  </a:tcPr>
                </a:tc>
                <a:tc>
                  <a:txBody>
                    <a:bodyPr/>
                    <a:lstStyle/>
                    <a:p>
                      <a:pPr algn="ctr">
                        <a:spcAft>
                          <a:spcPts val="0"/>
                        </a:spcAft>
                      </a:pPr>
                      <a:r>
                        <a:rPr lang="tr-TR">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Mühendisliği Anabilim Dalı Başkanı</a:t>
                      </a:r>
                    </a:p>
                  </a:txBody>
                  <a:tcPr marL="59232" marR="59232" marT="0" marB="0" anchor="ctr">
                    <a:solidFill>
                      <a:schemeClr val="bg1"/>
                    </a:solidFill>
                  </a:tcPr>
                </a:tc>
                <a:extLst>
                  <a:ext uri="{0D108BD9-81ED-4DB2-BD59-A6C34878D82A}">
                    <a16:rowId xmlns:a16="http://schemas.microsoft.com/office/drawing/2014/main" val="936558088"/>
                  </a:ext>
                </a:extLst>
              </a:tr>
              <a:tr h="349774">
                <a:tc>
                  <a:txBody>
                    <a:bodyPr/>
                    <a:lstStyle/>
                    <a:p>
                      <a:pPr>
                        <a:spcAft>
                          <a:spcPts val="0"/>
                        </a:spcAft>
                      </a:pPr>
                      <a:r>
                        <a:rPr lang="tr-TR" dirty="0">
                          <a:solidFill>
                            <a:srgbClr val="7030A0"/>
                          </a:solidFill>
                        </a:rPr>
                        <a:t>Doç. Dr. Çetin KARADEMİR</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Tarla Bitkileri Anabilim Dalı Başkanı</a:t>
                      </a:r>
                    </a:p>
                  </a:txBody>
                  <a:tcPr marL="59232" marR="59232" marT="0" marB="0" anchor="ctr">
                    <a:solidFill>
                      <a:schemeClr val="bg1"/>
                    </a:solidFill>
                  </a:tcPr>
                </a:tc>
                <a:extLst>
                  <a:ext uri="{0D108BD9-81ED-4DB2-BD59-A6C34878D82A}">
                    <a16:rowId xmlns:a16="http://schemas.microsoft.com/office/drawing/2014/main" val="2979906720"/>
                  </a:ext>
                </a:extLst>
              </a:tr>
              <a:tr h="349774">
                <a:tc>
                  <a:txBody>
                    <a:bodyPr/>
                    <a:lstStyle/>
                    <a:p>
                      <a:pPr>
                        <a:spcAft>
                          <a:spcPts val="0"/>
                        </a:spcAft>
                      </a:pPr>
                      <a:r>
                        <a:rPr lang="tr-TR" dirty="0">
                          <a:solidFill>
                            <a:srgbClr val="7030A0"/>
                          </a:solidFill>
                        </a:rPr>
                        <a:t>Doç. Dr. Hüsnü KOÇ</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a:solidFill>
                            <a:srgbClr val="7030A0"/>
                          </a:solidFill>
                        </a:rPr>
                        <a:t>Fizik Anabilim Dalı Başkanı</a:t>
                      </a:r>
                    </a:p>
                  </a:txBody>
                  <a:tcPr marL="59232" marR="59232" marT="0" marB="0" anchor="ctr">
                    <a:solidFill>
                      <a:schemeClr val="bg1"/>
                    </a:solidFill>
                  </a:tcPr>
                </a:tc>
                <a:extLst>
                  <a:ext uri="{0D108BD9-81ED-4DB2-BD59-A6C34878D82A}">
                    <a16:rowId xmlns:a16="http://schemas.microsoft.com/office/drawing/2014/main" val="4133271268"/>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a:t>
                      </a:r>
                      <a:r>
                        <a:rPr lang="tr-TR" dirty="0" err="1">
                          <a:solidFill>
                            <a:srgbClr val="7030A0"/>
                          </a:solidFill>
                        </a:rPr>
                        <a:t>Muhemet</a:t>
                      </a:r>
                      <a:r>
                        <a:rPr lang="tr-TR" dirty="0">
                          <a:solidFill>
                            <a:srgbClr val="7030A0"/>
                          </a:solidFill>
                        </a:rPr>
                        <a:t> Zeki KARİPÇİN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Bahçe Bitkileri Anabilim Dalı Başkanı</a:t>
                      </a:r>
                    </a:p>
                  </a:txBody>
                  <a:tcPr marL="59232" marR="59232" marT="0" marB="0" anchor="ctr">
                    <a:solidFill>
                      <a:schemeClr val="bg1"/>
                    </a:solidFill>
                  </a:tcPr>
                </a:tc>
                <a:extLst>
                  <a:ext uri="{0D108BD9-81ED-4DB2-BD59-A6C34878D82A}">
                    <a16:rowId xmlns:a16="http://schemas.microsoft.com/office/drawing/2014/main" val="1228055487"/>
                  </a:ext>
                </a:extLst>
              </a:tr>
              <a:tr h="349774">
                <a:tc>
                  <a:txBody>
                    <a:bodyPr/>
                    <a:lstStyle/>
                    <a:p>
                      <a:pPr>
                        <a:spcAft>
                          <a:spcPts val="0"/>
                        </a:spcAft>
                      </a:pPr>
                      <a:r>
                        <a:rPr lang="tr-TR" dirty="0">
                          <a:solidFill>
                            <a:srgbClr val="7030A0"/>
                          </a:solidFill>
                        </a:rPr>
                        <a:t>Doç. Dr. İbrahim TEĞİN</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Kimya Anabilim Dalı Başkanı</a:t>
                      </a:r>
                    </a:p>
                  </a:txBody>
                  <a:tcPr marL="59232" marR="59232" marT="0" marB="0" anchor="ctr">
                    <a:solidFill>
                      <a:schemeClr val="bg1"/>
                    </a:solidFill>
                  </a:tcPr>
                </a:tc>
                <a:extLst>
                  <a:ext uri="{0D108BD9-81ED-4DB2-BD59-A6C34878D82A}">
                    <a16:rowId xmlns:a16="http://schemas.microsoft.com/office/drawing/2014/main" val="1070360159"/>
                  </a:ext>
                </a:extLst>
              </a:tr>
              <a:tr h="349774">
                <a:tc>
                  <a:txBody>
                    <a:bodyPr/>
                    <a:lstStyle/>
                    <a:p>
                      <a:pPr>
                        <a:spcAft>
                          <a:spcPts val="0"/>
                        </a:spcAft>
                      </a:pPr>
                      <a:r>
                        <a:rPr lang="tr-TR" dirty="0">
                          <a:solidFill>
                            <a:srgbClr val="7030A0"/>
                          </a:solidFill>
                        </a:rPr>
                        <a:t>Doç. Dr. Ali AKGÜL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Matematik Anabilim Dalı Başkanı</a:t>
                      </a:r>
                    </a:p>
                  </a:txBody>
                  <a:tcPr marL="59232" marR="59232" marT="0" marB="0" anchor="ctr">
                    <a:solidFill>
                      <a:schemeClr val="bg1"/>
                    </a:solidFill>
                  </a:tcPr>
                </a:tc>
                <a:extLst>
                  <a:ext uri="{0D108BD9-81ED-4DB2-BD59-A6C34878D82A}">
                    <a16:rowId xmlns:a16="http://schemas.microsoft.com/office/drawing/2014/main" val="3678355797"/>
                  </a:ext>
                </a:extLst>
              </a:tr>
              <a:tr h="349774">
                <a:tc>
                  <a:txBody>
                    <a:bodyPr/>
                    <a:lstStyle/>
                    <a:p>
                      <a:pPr>
                        <a:spcAft>
                          <a:spcPts val="0"/>
                        </a:spcAft>
                      </a:pPr>
                      <a:r>
                        <a:rPr lang="tr-TR" dirty="0">
                          <a:solidFill>
                            <a:srgbClr val="7030A0"/>
                          </a:solidFill>
                        </a:rPr>
                        <a:t>Dr. </a:t>
                      </a:r>
                      <a:r>
                        <a:rPr lang="tr-TR" dirty="0" err="1">
                          <a:solidFill>
                            <a:srgbClr val="7030A0"/>
                          </a:solidFill>
                        </a:rPr>
                        <a:t>Öğr</a:t>
                      </a:r>
                      <a:r>
                        <a:rPr lang="tr-TR" dirty="0">
                          <a:solidFill>
                            <a:srgbClr val="7030A0"/>
                          </a:solidFill>
                        </a:rPr>
                        <a:t>. Üyesi Nazire MİKAİL</a:t>
                      </a:r>
                    </a:p>
                  </a:txBody>
                  <a:tcPr marL="59232" marR="59232" marT="0" marB="0" anchor="ctr">
                    <a:solidFill>
                      <a:schemeClr val="bg1"/>
                    </a:solidFill>
                  </a:tcPr>
                </a:tc>
                <a:tc>
                  <a:txBody>
                    <a:bodyPr/>
                    <a:lstStyle/>
                    <a:p>
                      <a:pPr algn="ctr">
                        <a:spcAft>
                          <a:spcPts val="0"/>
                        </a:spcAft>
                      </a:pPr>
                      <a:r>
                        <a:rPr lang="tr-TR" dirty="0">
                          <a:solidFill>
                            <a:srgbClr val="7030A0"/>
                          </a:solidFill>
                        </a:rPr>
                        <a:t>Üye</a:t>
                      </a:r>
                    </a:p>
                  </a:txBody>
                  <a:tcPr marL="59232" marR="59232" marT="0" marB="0" anchor="ctr">
                    <a:solidFill>
                      <a:schemeClr val="bg1"/>
                    </a:solidFill>
                  </a:tcPr>
                </a:tc>
                <a:tc>
                  <a:txBody>
                    <a:bodyPr/>
                    <a:lstStyle/>
                    <a:p>
                      <a:pPr>
                        <a:spcAft>
                          <a:spcPts val="0"/>
                        </a:spcAft>
                      </a:pPr>
                      <a:r>
                        <a:rPr lang="tr-TR" dirty="0">
                          <a:solidFill>
                            <a:srgbClr val="7030A0"/>
                          </a:solidFill>
                        </a:rPr>
                        <a:t>Zootekni Anabilim Dalı Başkanı</a:t>
                      </a:r>
                    </a:p>
                  </a:txBody>
                  <a:tcPr marL="59232" marR="59232" marT="0" marB="0" anchor="ctr">
                    <a:solidFill>
                      <a:schemeClr val="bg1"/>
                    </a:solidFill>
                  </a:tcPr>
                </a:tc>
                <a:extLst>
                  <a:ext uri="{0D108BD9-81ED-4DB2-BD59-A6C34878D82A}">
                    <a16:rowId xmlns:a16="http://schemas.microsoft.com/office/drawing/2014/main" val="2306077340"/>
                  </a:ext>
                </a:extLst>
              </a:tr>
            </a:tbl>
          </a:graphicData>
        </a:graphic>
      </p:graphicFrame>
    </p:spTree>
    <p:extLst>
      <p:ext uri="{BB962C8B-B14F-4D97-AF65-F5344CB8AC3E}">
        <p14:creationId xmlns:p14="http://schemas.microsoft.com/office/powerpoint/2010/main" val="1295060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a:xfrm>
            <a:off x="1687485" y="565265"/>
            <a:ext cx="7273636" cy="473827"/>
          </a:xfrm>
        </p:spPr>
        <p:txBody>
          <a:bodyPr>
            <a:noAutofit/>
          </a:bodyPr>
          <a:lstStyle/>
          <a:p>
            <a:br>
              <a:rPr lang="tr-TR" sz="2400" b="1" dirty="0">
                <a:latin typeface="+mn-lt"/>
              </a:rPr>
            </a:br>
            <a:r>
              <a:rPr lang="tr-TR" sz="2400" b="1" dirty="0">
                <a:latin typeface="+mn-lt"/>
              </a:rPr>
              <a:t>ENSTİTÜ KURULU ÜYELERİ</a:t>
            </a:r>
            <a:br>
              <a:rPr lang="tr-TR" sz="2000" b="1" dirty="0"/>
            </a:br>
            <a:endParaRPr lang="tr-TR" sz="2000" dirty="0"/>
          </a:p>
        </p:txBody>
      </p:sp>
      <p:sp>
        <p:nvSpPr>
          <p:cNvPr id="5" name="İçerik Yer Tutucusu 4"/>
          <p:cNvSpPr>
            <a:spLocks noGrp="1"/>
          </p:cNvSpPr>
          <p:nvPr>
            <p:ph idx="1"/>
          </p:nvPr>
        </p:nvSpPr>
        <p:spPr>
          <a:xfrm>
            <a:off x="746760" y="1401676"/>
            <a:ext cx="10515600" cy="4351338"/>
          </a:xfrm>
        </p:spPr>
        <p:txBody>
          <a:bodyPr>
            <a:normAutofit/>
          </a:bodyPr>
          <a:lstStyle/>
          <a:p>
            <a:pPr marL="0" indent="0">
              <a:buNone/>
            </a:pPr>
            <a:r>
              <a:rPr lang="tr-TR" sz="1800" dirty="0" err="1">
                <a:solidFill>
                  <a:srgbClr val="7030A0"/>
                </a:solidFill>
              </a:rPr>
              <a:t>Dr.Öğr.Üyesi</a:t>
            </a:r>
            <a:r>
              <a:rPr lang="tr-TR" sz="1800" dirty="0">
                <a:solidFill>
                  <a:srgbClr val="7030A0"/>
                </a:solidFill>
              </a:rPr>
              <a:t>                                        Üye        Matematik ve Fen Bilimleri Eğitimi Anabilim Dalı Başkanı</a:t>
            </a:r>
          </a:p>
          <a:p>
            <a:pPr marL="0" indent="0">
              <a:buNone/>
            </a:pPr>
            <a:r>
              <a:rPr lang="tr-TR" sz="1800" dirty="0" err="1">
                <a:solidFill>
                  <a:srgbClr val="7030A0"/>
                </a:solidFill>
              </a:rPr>
              <a:t>Doç.Dr</a:t>
            </a:r>
            <a:r>
              <a:rPr lang="tr-TR" sz="1800" dirty="0">
                <a:solidFill>
                  <a:srgbClr val="7030A0"/>
                </a:solidFill>
              </a:rPr>
              <a:t>. Behçet İNAL                          Üye        Tarımsal </a:t>
            </a:r>
            <a:r>
              <a:rPr lang="tr-TR" sz="1800" dirty="0" err="1">
                <a:solidFill>
                  <a:srgbClr val="7030A0"/>
                </a:solidFill>
              </a:rPr>
              <a:t>Biyoteknoloji</a:t>
            </a:r>
            <a:r>
              <a:rPr lang="tr-TR" sz="1800" dirty="0">
                <a:solidFill>
                  <a:srgbClr val="7030A0"/>
                </a:solidFill>
              </a:rPr>
              <a:t> Anabilim Dalı Başkanı</a:t>
            </a:r>
          </a:p>
          <a:p>
            <a:pPr marL="0" indent="0">
              <a:buNone/>
            </a:pPr>
            <a:r>
              <a:rPr lang="tr-TR" sz="1800" dirty="0" err="1">
                <a:solidFill>
                  <a:srgbClr val="7030A0"/>
                </a:solidFill>
              </a:rPr>
              <a:t>Doç.Dr</a:t>
            </a:r>
            <a:r>
              <a:rPr lang="tr-TR" sz="1800" dirty="0">
                <a:solidFill>
                  <a:srgbClr val="7030A0"/>
                </a:solidFill>
              </a:rPr>
              <a:t>. Ali Beyhan UÇAK                  Üye        </a:t>
            </a:r>
            <a:r>
              <a:rPr lang="tr-TR" sz="1800" dirty="0" err="1">
                <a:solidFill>
                  <a:srgbClr val="7030A0"/>
                </a:solidFill>
              </a:rPr>
              <a:t>Biyosistem</a:t>
            </a:r>
            <a:r>
              <a:rPr lang="tr-TR" sz="1800" dirty="0">
                <a:solidFill>
                  <a:srgbClr val="7030A0"/>
                </a:solidFill>
              </a:rPr>
              <a:t> Mühendisliği Anabilim Dalı Başkanı</a:t>
            </a:r>
          </a:p>
          <a:p>
            <a:pPr marL="0" indent="0">
              <a:buNone/>
            </a:pPr>
            <a:r>
              <a:rPr lang="tr-TR" sz="1800" dirty="0" err="1">
                <a:solidFill>
                  <a:srgbClr val="7030A0"/>
                </a:solidFill>
              </a:rPr>
              <a:t>Doç.Dr</a:t>
            </a:r>
            <a:r>
              <a:rPr lang="tr-TR" sz="1800" dirty="0">
                <a:solidFill>
                  <a:srgbClr val="7030A0"/>
                </a:solidFill>
              </a:rPr>
              <a:t>. Yaşar Bahri ERGEN               Üye        Şehir ve Bölge Planlama Anabilim Dalı Başkanı</a:t>
            </a:r>
          </a:p>
          <a:p>
            <a:pPr marL="0" indent="0">
              <a:buNone/>
            </a:pPr>
            <a:endParaRPr lang="tr-TR" sz="1800" dirty="0">
              <a:solidFill>
                <a:srgbClr val="7030A0"/>
              </a:solidFill>
            </a:endParaRPr>
          </a:p>
          <a:p>
            <a:pPr marL="0" indent="0">
              <a:buNone/>
            </a:pPr>
            <a:endParaRPr lang="tr-TR" sz="1800" dirty="0">
              <a:solidFill>
                <a:srgbClr val="7030A0"/>
              </a:solidFill>
            </a:endParaRPr>
          </a:p>
        </p:txBody>
      </p:sp>
    </p:spTree>
    <p:extLst>
      <p:ext uri="{BB962C8B-B14F-4D97-AF65-F5344CB8AC3E}">
        <p14:creationId xmlns:p14="http://schemas.microsoft.com/office/powerpoint/2010/main" val="379317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8091" y="561703"/>
            <a:ext cx="6254937" cy="600891"/>
          </a:xfrm>
        </p:spPr>
        <p:txBody>
          <a:bodyPr>
            <a:normAutofit fontScale="90000"/>
          </a:bodyPr>
          <a:lstStyle/>
          <a:p>
            <a:r>
              <a:rPr lang="tr-TR" dirty="0"/>
              <a:t>DİPLOMALAR ve EKLERİ</a:t>
            </a:r>
          </a:p>
        </p:txBody>
      </p:sp>
      <p:pic>
        <p:nvPicPr>
          <p:cNvPr id="12289" name="Picture 1"/>
          <p:cNvPicPr>
            <a:picLocks noChangeAspect="1" noChangeArrowheads="1"/>
          </p:cNvPicPr>
          <p:nvPr/>
        </p:nvPicPr>
        <p:blipFill>
          <a:blip r:embed="rId2" cstate="print"/>
          <a:srcRect/>
          <a:stretch>
            <a:fillRect/>
          </a:stretch>
        </p:blipFill>
        <p:spPr bwMode="auto">
          <a:xfrm>
            <a:off x="2556156" y="1162595"/>
            <a:ext cx="6815379" cy="471569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cstate="print"/>
          <a:srcRect/>
          <a:stretch>
            <a:fillRect/>
          </a:stretch>
        </p:blipFill>
        <p:spPr bwMode="auto">
          <a:xfrm rot="5400000">
            <a:off x="3788228" y="-59517"/>
            <a:ext cx="4960620" cy="71265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1"/>
          <p:cNvPicPr>
            <a:picLocks noGrp="1" noChangeAspect="1" noChangeArrowheads="1"/>
          </p:cNvPicPr>
          <p:nvPr>
            <p:ph idx="1"/>
          </p:nvPr>
        </p:nvPicPr>
        <p:blipFill>
          <a:blip r:embed="rId2" cstate="print"/>
          <a:srcRect/>
          <a:stretch>
            <a:fillRect/>
          </a:stretch>
        </p:blipFill>
        <p:spPr bwMode="auto">
          <a:xfrm rot="16200000">
            <a:off x="3433155" y="138852"/>
            <a:ext cx="4875355" cy="6834204"/>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aşlık"/>
          <p:cNvSpPr>
            <a:spLocks noGrp="1"/>
          </p:cNvSpPr>
          <p:nvPr>
            <p:ph type="title"/>
          </p:nvPr>
        </p:nvSpPr>
        <p:spPr>
          <a:xfrm>
            <a:off x="1961610" y="508817"/>
            <a:ext cx="3577046" cy="640714"/>
          </a:xfrm>
        </p:spPr>
        <p:txBody>
          <a:bodyPr>
            <a:normAutofit/>
          </a:bodyPr>
          <a:lstStyle/>
          <a:p>
            <a:r>
              <a:rPr lang="tr-TR" sz="3200" dirty="0"/>
              <a:t>TEZ KAPAKLARI</a:t>
            </a:r>
          </a:p>
        </p:txBody>
      </p:sp>
      <p:pic>
        <p:nvPicPr>
          <p:cNvPr id="41986" name="Picture 2" descr="C:\Users\personel_\Desktop\Tez Kapağı.jpg"/>
          <p:cNvPicPr>
            <a:picLocks noChangeAspect="1" noChangeArrowheads="1"/>
          </p:cNvPicPr>
          <p:nvPr/>
        </p:nvPicPr>
        <p:blipFill>
          <a:blip r:embed="rId2" cstate="print"/>
          <a:srcRect/>
          <a:stretch>
            <a:fillRect/>
          </a:stretch>
        </p:blipFill>
        <p:spPr bwMode="auto">
          <a:xfrm>
            <a:off x="2625634" y="1162732"/>
            <a:ext cx="7276012" cy="4785173"/>
          </a:xfrm>
          <a:prstGeom prst="rect">
            <a:avLst/>
          </a:prstGeom>
          <a:noFill/>
        </p:spPr>
      </p:pic>
      <p:sp>
        <p:nvSpPr>
          <p:cNvPr id="8"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a:ln>
                  <a:noFill/>
                </a:ln>
                <a:solidFill>
                  <a:schemeClr val="tx1"/>
                </a:solidFill>
                <a:effectLst/>
                <a:uLnTx/>
                <a:uFillTx/>
                <a:latin typeface="+mj-lt"/>
                <a:ea typeface="+mj-ea"/>
                <a:cs typeface="+mj-cs"/>
              </a:rPr>
              <a:t>ESKİ HALİ</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4 Başlık"/>
          <p:cNvSpPr txBox="1">
            <a:spLocks noGrp="1"/>
          </p:cNvSpPr>
          <p:nvPr>
            <p:ph type="title"/>
          </p:nvPr>
        </p:nvSpPr>
        <p:spPr>
          <a:xfrm>
            <a:off x="1724294" y="443503"/>
            <a:ext cx="6949443" cy="82359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(Yüksek</a:t>
            </a:r>
            <a:r>
              <a:rPr kumimoji="0" lang="tr-TR" sz="3200" b="0" i="0" u="none" strike="noStrike" kern="1200" cap="none" spc="0" normalizeH="0" noProof="0" dirty="0">
                <a:ln>
                  <a:noFill/>
                </a:ln>
                <a:solidFill>
                  <a:schemeClr val="tx1"/>
                </a:solidFill>
                <a:effectLst/>
                <a:uLnTx/>
                <a:uFillTx/>
                <a:latin typeface="+mj-lt"/>
                <a:ea typeface="+mj-ea"/>
                <a:cs typeface="+mj-cs"/>
              </a:rPr>
              <a:t> Lisans</a:t>
            </a:r>
            <a:r>
              <a:rPr kumimoji="0" lang="tr-TR" sz="3200" b="0" i="0" u="none" strike="noStrike" kern="1200" cap="none" spc="0" normalizeH="0" baseline="0" noProof="0" dirty="0">
                <a:ln>
                  <a:noFill/>
                </a:ln>
                <a:solidFill>
                  <a:schemeClr val="tx1"/>
                </a:solidFill>
                <a:effectLst/>
                <a:uLnTx/>
                <a:uFillTx/>
                <a:latin typeface="+mj-lt"/>
                <a:ea typeface="+mj-ea"/>
                <a:cs typeface="+mj-cs"/>
              </a:rPr>
              <a:t>)</a:t>
            </a:r>
          </a:p>
        </p:txBody>
      </p:sp>
      <p:pic>
        <p:nvPicPr>
          <p:cNvPr id="5" name="Picture 5"/>
          <p:cNvPicPr>
            <a:picLocks noChangeAspect="1" noChangeArrowheads="1"/>
          </p:cNvPicPr>
          <p:nvPr/>
        </p:nvPicPr>
        <p:blipFill>
          <a:blip r:embed="rId2" cstate="print"/>
          <a:srcRect/>
          <a:stretch>
            <a:fillRect/>
          </a:stretch>
        </p:blipFill>
        <p:spPr bwMode="auto">
          <a:xfrm>
            <a:off x="2508069" y="1172113"/>
            <a:ext cx="7158445" cy="4809706"/>
          </a:xfrm>
          <a:prstGeom prst="rect">
            <a:avLst/>
          </a:prstGeom>
          <a:noFill/>
          <a:ln w="9525">
            <a:solidFill>
              <a:schemeClr val="tx1"/>
            </a:solidFill>
            <a:miter lim="800000"/>
            <a:headEnd/>
            <a:tailEnd/>
          </a:ln>
        </p:spPr>
      </p:pic>
      <p:sp>
        <p:nvSpPr>
          <p:cNvPr id="6" name="4 Başlık"/>
          <p:cNvSpPr txBox="1">
            <a:spLocks/>
          </p:cNvSpPr>
          <p:nvPr/>
        </p:nvSpPr>
        <p:spPr>
          <a:xfrm>
            <a:off x="9194074" y="517525"/>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2394878" y="1120230"/>
            <a:ext cx="7271646" cy="4896731"/>
          </a:xfrm>
          <a:prstGeom prst="rect">
            <a:avLst/>
          </a:prstGeom>
          <a:noFill/>
          <a:ln w="9525">
            <a:solidFill>
              <a:schemeClr val="tx1"/>
            </a:solidFill>
            <a:miter lim="800000"/>
            <a:headEnd/>
            <a:tailEnd/>
          </a:ln>
        </p:spPr>
      </p:pic>
      <p:sp>
        <p:nvSpPr>
          <p:cNvPr id="5" name="4 Başlık"/>
          <p:cNvSpPr txBox="1">
            <a:spLocks noGrp="1"/>
          </p:cNvSpPr>
          <p:nvPr>
            <p:ph type="title"/>
          </p:nvPr>
        </p:nvSpPr>
        <p:spPr>
          <a:xfrm>
            <a:off x="1791800" y="561702"/>
            <a:ext cx="5654039" cy="574767"/>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3200" b="0" i="0" u="none" strike="noStrike" kern="1200" cap="none" spc="0" normalizeH="0" baseline="0" noProof="0" dirty="0">
                <a:ln>
                  <a:noFill/>
                </a:ln>
                <a:solidFill>
                  <a:schemeClr val="tx1"/>
                </a:solidFill>
                <a:effectLst/>
                <a:uLnTx/>
                <a:uFillTx/>
                <a:latin typeface="+mj-lt"/>
                <a:ea typeface="+mj-ea"/>
                <a:cs typeface="+mj-cs"/>
              </a:rPr>
              <a:t>TEZ KAPAKLARI (Doktora)</a:t>
            </a:r>
          </a:p>
        </p:txBody>
      </p:sp>
      <p:sp>
        <p:nvSpPr>
          <p:cNvPr id="6" name="4 Başlık"/>
          <p:cNvSpPr txBox="1">
            <a:spLocks/>
          </p:cNvSpPr>
          <p:nvPr/>
        </p:nvSpPr>
        <p:spPr>
          <a:xfrm>
            <a:off x="9455332" y="439147"/>
            <a:ext cx="2198914" cy="640714"/>
          </a:xfrm>
          <a:prstGeom prst="rect">
            <a:avLst/>
          </a:prstGeom>
        </p:spPr>
        <p:txBody>
          <a:bodyPr vert="horz" lIns="91440" tIns="45720" rIns="91440" bIns="45720" rtlCol="0" anchor="ctr">
            <a:normAutofit fontScale="900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tr-TR" sz="4400" dirty="0">
                <a:latin typeface="+mj-lt"/>
                <a:ea typeface="+mj-ea"/>
                <a:cs typeface="+mj-cs"/>
              </a:rPr>
              <a:t>YEN</a:t>
            </a:r>
            <a:r>
              <a:rPr kumimoji="0" lang="tr-TR" sz="4400" b="0" i="0" u="none" strike="noStrike" kern="1200" cap="none" spc="0" normalizeH="0" baseline="0" noProof="0" dirty="0">
                <a:ln>
                  <a:noFill/>
                </a:ln>
                <a:solidFill>
                  <a:schemeClr val="tx1"/>
                </a:solidFill>
                <a:effectLst/>
                <a:uLnTx/>
                <a:uFillTx/>
                <a:latin typeface="+mj-lt"/>
                <a:ea typeface="+mj-ea"/>
                <a:cs typeface="+mj-cs"/>
              </a:rPr>
              <a:t>İ HALİ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GENEL DEĞERLENDİRME</a:t>
            </a:r>
          </a:p>
        </p:txBody>
      </p:sp>
      <p:sp>
        <p:nvSpPr>
          <p:cNvPr id="3" name="Dikdörtgen 2"/>
          <p:cNvSpPr/>
          <p:nvPr/>
        </p:nvSpPr>
        <p:spPr>
          <a:xfrm>
            <a:off x="671512" y="1085119"/>
            <a:ext cx="11001376" cy="4401205"/>
          </a:xfrm>
          <a:prstGeom prst="rect">
            <a:avLst/>
          </a:prstGeom>
        </p:spPr>
        <p:txBody>
          <a:bodyPr wrap="square">
            <a:spAutoFit/>
          </a:bodyPr>
          <a:lstStyle/>
          <a:p>
            <a:pPr marL="342900" indent="-342900">
              <a:spcBef>
                <a:spcPct val="0"/>
              </a:spcBef>
              <a:buFont typeface="Wingdings" panose="05000000000000000000" pitchFamily="2" charset="2"/>
              <a:buChar char="Ø"/>
              <a:defRPr/>
            </a:pPr>
            <a:r>
              <a:rPr lang="tr-TR" altLang="tr-TR" sz="2000" dirty="0">
                <a:solidFill>
                  <a:srgbClr val="7030A0"/>
                </a:solidFill>
              </a:rPr>
              <a:t>Ek ders tahakkuk işlemleri ile ilgili gerekli düzenlemeler yapılarak standart getirildi.</a:t>
            </a:r>
          </a:p>
          <a:p>
            <a:pPr marL="342900" indent="-342900">
              <a:spcBef>
                <a:spcPct val="0"/>
              </a:spcBef>
              <a:buFont typeface="Wingdings" panose="05000000000000000000" pitchFamily="2" charset="2"/>
              <a:buChar char="Ø"/>
              <a:defRPr/>
            </a:pPr>
            <a:r>
              <a:rPr lang="tr-TR" altLang="tr-TR" sz="2000" dirty="0">
                <a:solidFill>
                  <a:srgbClr val="7030A0"/>
                </a:solidFill>
              </a:rPr>
              <a:t> Öğrenci ders kayıt sistemindeki aksaklıklar giderilerek, özellikle Bologna süreci ve TYYÇ standartlarına uygun hale getirildi.</a:t>
            </a:r>
          </a:p>
          <a:p>
            <a:pPr marL="342900" indent="-342900">
              <a:spcBef>
                <a:spcPct val="0"/>
              </a:spcBef>
              <a:buFont typeface="Wingdings" panose="05000000000000000000" pitchFamily="2" charset="2"/>
              <a:buChar char="Ø"/>
              <a:defRPr/>
            </a:pPr>
            <a:r>
              <a:rPr lang="tr-TR" altLang="tr-TR" sz="2000" dirty="0">
                <a:solidFill>
                  <a:srgbClr val="7030A0"/>
                </a:solidFill>
              </a:rPr>
              <a:t>Enstitümüz, yeni açılan Yüksek Lisans (Tarımsal </a:t>
            </a:r>
            <a:r>
              <a:rPr lang="tr-TR" altLang="tr-TR" sz="2000" dirty="0" err="1">
                <a:solidFill>
                  <a:srgbClr val="7030A0"/>
                </a:solidFill>
              </a:rPr>
              <a:t>Biyoteknoloji</a:t>
            </a:r>
            <a:r>
              <a:rPr lang="tr-TR" altLang="tr-TR" sz="2000" dirty="0">
                <a:solidFill>
                  <a:srgbClr val="7030A0"/>
                </a:solidFill>
              </a:rPr>
              <a:t> ve </a:t>
            </a:r>
            <a:r>
              <a:rPr lang="tr-TR" altLang="tr-TR" sz="2000" dirty="0" err="1">
                <a:solidFill>
                  <a:srgbClr val="7030A0"/>
                </a:solidFill>
              </a:rPr>
              <a:t>Biyosistem</a:t>
            </a:r>
            <a:r>
              <a:rPr lang="tr-TR" altLang="tr-TR" sz="2000" dirty="0">
                <a:solidFill>
                  <a:srgbClr val="7030A0"/>
                </a:solidFill>
              </a:rPr>
              <a:t> Mühendisliği ABD ) ve Doktora Programı (Kimya ve Matematik) ile birlikte 14 Anabilim Dalında  (14 Yüksek Lisans Programı ve 5 Doktora Programı) Eğitime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Enstitümüz “Türkiye Teknoloji ve Uygulamalı Bilimler Dergisi” ile yayın hayatına devam etmektedir.</a:t>
            </a:r>
          </a:p>
          <a:p>
            <a:pPr marL="342900" indent="-342900">
              <a:spcBef>
                <a:spcPct val="0"/>
              </a:spcBef>
              <a:buFont typeface="Wingdings" panose="05000000000000000000" pitchFamily="2" charset="2"/>
              <a:buChar char="Ø"/>
              <a:defRPr/>
            </a:pPr>
            <a:r>
              <a:rPr lang="tr-TR" altLang="tr-TR" sz="2000" dirty="0">
                <a:solidFill>
                  <a:srgbClr val="7030A0"/>
                </a:solidFill>
              </a:rPr>
              <a:t>Öğrenci işleri ile ilgili dosyalama ve arşiv sistemi oluşturularak belirli bir standart sağlanmıştır.</a:t>
            </a:r>
          </a:p>
          <a:p>
            <a:pPr marL="342900" indent="-342900">
              <a:spcBef>
                <a:spcPct val="0"/>
              </a:spcBef>
              <a:buFont typeface="Wingdings" panose="05000000000000000000" pitchFamily="2" charset="2"/>
              <a:buChar char="Ø"/>
              <a:defRPr/>
            </a:pPr>
            <a:r>
              <a:rPr lang="tr-TR" altLang="tr-TR" sz="2000" dirty="0">
                <a:solidFill>
                  <a:srgbClr val="7030A0"/>
                </a:solidFill>
              </a:rPr>
              <a:t>Diploma eklerindeki dil ve yazımla ilgili eksiklikler giderilerek öğrencilerimize Diploma ile beraber verilmeye başlanmıştır.</a:t>
            </a:r>
          </a:p>
          <a:p>
            <a:pPr marL="342900" indent="-342900">
              <a:spcBef>
                <a:spcPct val="0"/>
              </a:spcBef>
              <a:buFont typeface="Wingdings" panose="05000000000000000000" pitchFamily="2" charset="2"/>
              <a:buChar char="Ø"/>
              <a:defRPr/>
            </a:pPr>
            <a:r>
              <a:rPr lang="tr-TR" altLang="tr-TR" sz="2000" dirty="0">
                <a:solidFill>
                  <a:srgbClr val="7030A0"/>
                </a:solidFill>
              </a:rPr>
              <a:t>Web saymamızda sunulan bilgiler Kalite Yönetim Sistemine uygun hale getirilmiştir.</a:t>
            </a:r>
          </a:p>
          <a:p>
            <a:pPr marL="342900" indent="-342900">
              <a:spcBef>
                <a:spcPct val="0"/>
              </a:spcBef>
              <a:buFont typeface="Wingdings" panose="05000000000000000000" pitchFamily="2" charset="2"/>
              <a:buChar char="Ø"/>
              <a:defRPr/>
            </a:pPr>
            <a:r>
              <a:rPr lang="tr-TR" altLang="tr-TR" sz="2000" dirty="0">
                <a:solidFill>
                  <a:srgbClr val="7030A0"/>
                </a:solidFill>
              </a:rPr>
              <a:t>Siirt Üniversitesi BAP Koordinatörlüğü ile yapılan mutabakat sonucunda lisansüstü öğrenci tez projeleri ile ilgili düzenlemeler getirildi.</a:t>
            </a:r>
          </a:p>
          <a:p>
            <a:pPr marL="342900" indent="-342900">
              <a:spcBef>
                <a:spcPct val="0"/>
              </a:spcBef>
              <a:buFont typeface="Wingdings" panose="05000000000000000000" pitchFamily="2" charset="2"/>
              <a:buChar char="Ø"/>
              <a:defRPr/>
            </a:pPr>
            <a:endParaRPr lang="tr-TR" sz="2000" dirty="0">
              <a:solidFill>
                <a:srgbClr val="7030A0"/>
              </a:solidFill>
            </a:endParaRPr>
          </a:p>
        </p:txBody>
      </p:sp>
    </p:spTree>
    <p:extLst>
      <p:ext uri="{BB962C8B-B14F-4D97-AF65-F5344CB8AC3E}">
        <p14:creationId xmlns:p14="http://schemas.microsoft.com/office/powerpoint/2010/main" val="59564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ZAYIF YÖNLER, ÖNERİLER VE İHTİYAÇLAR</a:t>
            </a:r>
          </a:p>
        </p:txBody>
      </p:sp>
      <p:sp>
        <p:nvSpPr>
          <p:cNvPr id="3" name="Dikdörtgen 2"/>
          <p:cNvSpPr/>
          <p:nvPr/>
        </p:nvSpPr>
        <p:spPr>
          <a:xfrm>
            <a:off x="1147763" y="1591360"/>
            <a:ext cx="9410700" cy="369332"/>
          </a:xfrm>
          <a:prstGeom prst="rect">
            <a:avLst/>
          </a:prstGeom>
        </p:spPr>
        <p:txBody>
          <a:bodyPr wrap="square">
            <a:spAutoFit/>
          </a:bodyPr>
          <a:lstStyle/>
          <a:p>
            <a:r>
              <a:rPr lang="tr-TR" b="1" dirty="0">
                <a:cs typeface="Times New Roman" pitchFamily="18" charset="0"/>
              </a:rPr>
              <a:t> </a:t>
            </a:r>
            <a:endParaRPr lang="tr-TR" dirty="0">
              <a:solidFill>
                <a:srgbClr val="7030A0"/>
              </a:solidFill>
            </a:endParaRPr>
          </a:p>
        </p:txBody>
      </p:sp>
      <p:sp>
        <p:nvSpPr>
          <p:cNvPr id="4" name="Dikdörtgen 3"/>
          <p:cNvSpPr/>
          <p:nvPr/>
        </p:nvSpPr>
        <p:spPr>
          <a:xfrm>
            <a:off x="485775" y="1085120"/>
            <a:ext cx="11372850" cy="5917004"/>
          </a:xfrm>
          <a:prstGeom prst="rect">
            <a:avLst/>
          </a:prstGeom>
        </p:spPr>
        <p:txBody>
          <a:bodyPr wrap="square">
            <a:spAutoFit/>
          </a:bodyPr>
          <a:lstStyle/>
          <a:p>
            <a:pPr marL="342900" indent="-342900">
              <a:spcBef>
                <a:spcPts val="500"/>
              </a:spcBef>
              <a:spcAft>
                <a:spcPts val="595"/>
              </a:spcAft>
              <a:buBlip>
                <a:blip r:embed="rId2"/>
              </a:buBlip>
              <a:tabLst>
                <a:tab pos="457200" algn="l"/>
              </a:tabLst>
            </a:pPr>
            <a:r>
              <a:rPr lang="tr-TR" sz="2000" b="1" i="1" dirty="0">
                <a:solidFill>
                  <a:srgbClr val="7030A0"/>
                </a:solidFill>
              </a:rPr>
              <a:t>Otomasyonun enstitülerde bağımsız olmaması (özellikle ders takibi ve notların girilmesindeki gecikmelerin üstesinden gelinebilmesi ve de doğru elden takip edilebilmesi )</a:t>
            </a:r>
          </a:p>
          <a:p>
            <a:pPr marL="342900" indent="-342900">
              <a:spcBef>
                <a:spcPts val="500"/>
              </a:spcBef>
              <a:spcAft>
                <a:spcPts val="595"/>
              </a:spcAft>
              <a:buBlip>
                <a:blip r:embed="rId2"/>
              </a:buBlip>
              <a:tabLst>
                <a:tab pos="457200" algn="l"/>
              </a:tabLst>
            </a:pPr>
            <a:r>
              <a:rPr lang="tr-TR" sz="2000" b="1" i="1" dirty="0">
                <a:solidFill>
                  <a:srgbClr val="7030A0"/>
                </a:solidFill>
              </a:rPr>
              <a:t>Ana bilim dallarının resmi yazılarda gereken hassasiyeti göstermemeleri ve bu konuda enstitünün uyarılarına rağmen gereken ilgiyi göstermemeleri. (Gecikmeler ve ek derslerin zamanında gelmemesi ve ayrıca ödemelerde izinli günlere yeterince dikkat edilmemesi)</a:t>
            </a:r>
          </a:p>
          <a:p>
            <a:pPr marL="342900" indent="-342900">
              <a:spcBef>
                <a:spcPts val="500"/>
              </a:spcBef>
              <a:spcAft>
                <a:spcPts val="595"/>
              </a:spcAft>
              <a:buBlip>
                <a:blip r:embed="rId2"/>
              </a:buBlip>
              <a:tabLst>
                <a:tab pos="457200" algn="l"/>
              </a:tabLst>
            </a:pPr>
            <a:r>
              <a:rPr lang="tr-TR" sz="2000" b="1" i="1" dirty="0">
                <a:solidFill>
                  <a:srgbClr val="7030A0"/>
                </a:solidFill>
              </a:rPr>
              <a:t>Bazı Öğrenciler ile bazı  danışmanların bazı konulara yeterince ilgili olmamaları.</a:t>
            </a:r>
          </a:p>
          <a:p>
            <a:pPr marL="342900" indent="-342900">
              <a:spcBef>
                <a:spcPts val="500"/>
              </a:spcBef>
              <a:spcAft>
                <a:spcPts val="595"/>
              </a:spcAft>
              <a:buBlip>
                <a:blip r:embed="rId2"/>
              </a:buBlip>
              <a:tabLst>
                <a:tab pos="457200" algn="l"/>
              </a:tabLst>
            </a:pPr>
            <a:r>
              <a:rPr lang="tr-TR" sz="2000" b="1" i="1" dirty="0">
                <a:solidFill>
                  <a:srgbClr val="7030A0"/>
                </a:solidFill>
              </a:rPr>
              <a:t>Bazı anabilim dallarında doktora programının açılması için gerekli sayıda öğretim üyesinin bulunmaması</a:t>
            </a:r>
          </a:p>
          <a:p>
            <a:pPr marL="342900" indent="-342900">
              <a:spcBef>
                <a:spcPts val="500"/>
              </a:spcBef>
              <a:spcAft>
                <a:spcPts val="595"/>
              </a:spcAft>
              <a:buBlip>
                <a:blip r:embed="rId2"/>
              </a:buBlip>
              <a:tabLst>
                <a:tab pos="457200" algn="l"/>
              </a:tabLst>
            </a:pPr>
            <a:r>
              <a:rPr lang="tr-TR" sz="2000" b="1" i="1" dirty="0">
                <a:solidFill>
                  <a:srgbClr val="7030A0"/>
                </a:solidFill>
              </a:rPr>
              <a:t>İlgili Anabilim dallarımızdaki öğretim üyesi sayısının azlığı nedeniyle öğrencilerin danışman seçimlerinin sınırlı olması.</a:t>
            </a:r>
          </a:p>
          <a:p>
            <a:pPr marL="342900" indent="-342900">
              <a:spcBef>
                <a:spcPts val="500"/>
              </a:spcBef>
              <a:spcAft>
                <a:spcPts val="595"/>
              </a:spcAft>
              <a:buBlip>
                <a:blip r:embed="rId2"/>
              </a:buBlip>
              <a:tabLst>
                <a:tab pos="457200" algn="l"/>
              </a:tabLst>
            </a:pPr>
            <a:r>
              <a:rPr lang="tr-TR" sz="2000" b="1" i="1" dirty="0">
                <a:solidFill>
                  <a:srgbClr val="7030A0"/>
                </a:solidFill>
              </a:rPr>
              <a:t>Artan öğrenci sayımız ve iş yükümüze paralel olarak memur gereksinimi (mümkünse en az 2 kişi)</a:t>
            </a:r>
          </a:p>
          <a:p>
            <a:pPr marL="342900" indent="-342900">
              <a:spcBef>
                <a:spcPts val="500"/>
              </a:spcBef>
              <a:spcAft>
                <a:spcPts val="595"/>
              </a:spcAft>
              <a:buBlip>
                <a:blip r:embed="rId2"/>
              </a:buBlip>
              <a:tabLst>
                <a:tab pos="457200" algn="l"/>
              </a:tabLst>
            </a:pPr>
            <a:r>
              <a:rPr lang="tr-TR" b="1" i="1" dirty="0">
                <a:solidFill>
                  <a:srgbClr val="7030A0"/>
                </a:solidFill>
              </a:rPr>
              <a:t>Web sayfasında mezun olan öğrencilerimize ait bir arşiv veya havuz sisteminin oluşturulması.</a:t>
            </a:r>
          </a:p>
          <a:p>
            <a:pPr marL="342900" indent="-342900">
              <a:spcBef>
                <a:spcPts val="500"/>
              </a:spcBef>
              <a:spcAft>
                <a:spcPts val="595"/>
              </a:spcAft>
              <a:buBlip>
                <a:blip r:embed="rId2"/>
              </a:buBlip>
              <a:tabLst>
                <a:tab pos="457200" algn="l"/>
              </a:tabLst>
            </a:pPr>
            <a:r>
              <a:rPr lang="tr-TR" b="1" i="1" dirty="0">
                <a:solidFill>
                  <a:srgbClr val="7030A0"/>
                </a:solidFill>
              </a:rPr>
              <a:t>Tüm enstitülerce ortak kullanılmak üzere bir adet Diploma Basım Makinesinin alınması</a:t>
            </a:r>
            <a:endParaRPr lang="tr-TR" dirty="0">
              <a:solidFill>
                <a:srgbClr val="7030A0"/>
              </a:solidFill>
            </a:endParaRPr>
          </a:p>
          <a:p>
            <a:pPr>
              <a:spcBef>
                <a:spcPts val="500"/>
              </a:spcBef>
              <a:spcAft>
                <a:spcPts val="595"/>
              </a:spcAft>
              <a:tabLst>
                <a:tab pos="457200" algn="l"/>
              </a:tabLst>
            </a:pPr>
            <a:endParaRPr lang="tr-TR" sz="2000" b="1" i="1" dirty="0">
              <a:solidFill>
                <a:srgbClr val="7030A0"/>
              </a:solidFill>
            </a:endParaRPr>
          </a:p>
          <a:p>
            <a:pPr>
              <a:spcBef>
                <a:spcPts val="500"/>
              </a:spcBef>
              <a:spcAft>
                <a:spcPts val="595"/>
              </a:spcAft>
              <a:tabLst>
                <a:tab pos="457200" algn="l"/>
              </a:tabLst>
            </a:pPr>
            <a:endParaRPr lang="tr-TR" sz="2000" b="1" i="1" dirty="0">
              <a:solidFill>
                <a:srgbClr val="7030A0"/>
              </a:solidFill>
            </a:endParaRPr>
          </a:p>
        </p:txBody>
      </p:sp>
    </p:spTree>
    <p:extLst>
      <p:ext uri="{BB962C8B-B14F-4D97-AF65-F5344CB8AC3E}">
        <p14:creationId xmlns:p14="http://schemas.microsoft.com/office/powerpoint/2010/main" val="49665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EĞİTİM – ÖĞRETİM İŞLERİ</a:t>
            </a:r>
          </a:p>
        </p:txBody>
      </p:sp>
      <p:sp>
        <p:nvSpPr>
          <p:cNvPr id="3" name="Dikdörtgen 2"/>
          <p:cNvSpPr/>
          <p:nvPr/>
        </p:nvSpPr>
        <p:spPr>
          <a:xfrm>
            <a:off x="1057682" y="1541417"/>
            <a:ext cx="10280878" cy="4154984"/>
          </a:xfrm>
          <a:prstGeom prst="rect">
            <a:avLst/>
          </a:prstGeom>
        </p:spPr>
        <p:txBody>
          <a:bodyPr wrap="square">
            <a:spAutoFit/>
          </a:bodyPr>
          <a:lstStyle/>
          <a:p>
            <a:r>
              <a:rPr lang="tr-TR" altLang="tr-TR" sz="2400" b="1" dirty="0">
                <a:solidFill>
                  <a:srgbClr val="7030A0"/>
                </a:solidFill>
              </a:rPr>
              <a:t>KATILIMLARINIZLA BİZLERİ ONURLANDIRDIĞINIZ  İÇİN </a:t>
            </a:r>
          </a:p>
          <a:p>
            <a:r>
              <a:rPr lang="tr-TR" altLang="tr-TR" sz="4000" b="1" dirty="0">
                <a:solidFill>
                  <a:srgbClr val="7030A0"/>
                </a:solidFill>
              </a:rPr>
              <a:t>			</a:t>
            </a:r>
          </a:p>
          <a:p>
            <a:endParaRPr lang="tr-TR" altLang="tr-TR" sz="4000" b="1" dirty="0">
              <a:solidFill>
                <a:srgbClr val="7030A0"/>
              </a:solidFill>
            </a:endParaRPr>
          </a:p>
          <a:p>
            <a:r>
              <a:rPr lang="tr-TR" altLang="tr-TR" sz="4000" b="1" dirty="0">
                <a:solidFill>
                  <a:srgbClr val="7030A0"/>
                </a:solidFill>
              </a:rPr>
              <a:t>				</a:t>
            </a:r>
            <a:r>
              <a:rPr lang="tr-TR" altLang="tr-TR" sz="4000" b="1" i="1" dirty="0">
                <a:solidFill>
                  <a:srgbClr val="7030A0"/>
                </a:solidFill>
              </a:rPr>
              <a:t>TEŞEKKÜR EDERİZ..!</a:t>
            </a:r>
            <a:br>
              <a:rPr lang="tr-TR" altLang="tr-TR" sz="4000" b="1" i="1" dirty="0">
                <a:solidFill>
                  <a:srgbClr val="7030A0"/>
                </a:solidFill>
              </a:rPr>
            </a:br>
            <a:br>
              <a:rPr lang="tr-TR" altLang="tr-TR" sz="4000" b="1" dirty="0">
                <a:solidFill>
                  <a:srgbClr val="7030A0"/>
                </a:solidFill>
              </a:rPr>
            </a:br>
            <a:br>
              <a:rPr lang="tr-TR" altLang="tr-TR" sz="4000" b="1" dirty="0">
                <a:solidFill>
                  <a:srgbClr val="7030A0"/>
                </a:solidFill>
              </a:rPr>
            </a:br>
            <a:endParaRPr lang="tr-TR" sz="4000" dirty="0">
              <a:solidFill>
                <a:srgbClr val="7030A0"/>
              </a:solidFill>
            </a:endParaRPr>
          </a:p>
        </p:txBody>
      </p:sp>
    </p:spTree>
    <p:extLst>
      <p:ext uri="{BB962C8B-B14F-4D97-AF65-F5344CB8AC3E}">
        <p14:creationId xmlns:p14="http://schemas.microsoft.com/office/powerpoint/2010/main" val="1667704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798" y="2107824"/>
            <a:ext cx="7295009" cy="2619755"/>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4285</TotalTime>
  <Words>1094</Words>
  <Application>Microsoft Office PowerPoint</Application>
  <PresentationFormat>Geniş ekran</PresentationFormat>
  <Paragraphs>146</Paragraphs>
  <Slides>21</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21</vt:i4>
      </vt:variant>
    </vt:vector>
  </HeadingPairs>
  <TitlesOfParts>
    <vt:vector size="28" baseType="lpstr">
      <vt:lpstr>Arial</vt:lpstr>
      <vt:lpstr>Calibri</vt:lpstr>
      <vt:lpstr>Calibri Light</vt:lpstr>
      <vt:lpstr>Montserrat Alternates</vt:lpstr>
      <vt:lpstr>Times New Roman</vt:lpstr>
      <vt:lpstr>Wingdings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ENSTİTÜ KURULU ÜYELERİ </vt:lpstr>
      <vt:lpstr>DİPLOMALAR ve EKLERİ</vt:lpstr>
      <vt:lpstr>PowerPoint Sunusu</vt:lpstr>
      <vt:lpstr>PowerPoint Sunusu</vt:lpstr>
      <vt:lpstr>TEZ KAPAKLARI</vt:lpstr>
      <vt:lpstr>TEZ KAPAKLARI (Yüksek Lisans)</vt:lpstr>
      <vt:lpstr>TEZ KAPAKLARI (Doktora)</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sefa ulutaş</cp:lastModifiedBy>
  <cp:revision>285</cp:revision>
  <dcterms:created xsi:type="dcterms:W3CDTF">2018-02-07T07:43:50Z</dcterms:created>
  <dcterms:modified xsi:type="dcterms:W3CDTF">2024-12-11T11:29:41Z</dcterms:modified>
</cp:coreProperties>
</file>