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00" r:id="rId13"/>
    <p:sldId id="401" r:id="rId14"/>
    <p:sldId id="402" r:id="rId15"/>
    <p:sldId id="403" r:id="rId16"/>
    <p:sldId id="408" r:id="rId17"/>
    <p:sldId id="407" r:id="rId18"/>
    <p:sldId id="413" r:id="rId19"/>
    <p:sldId id="418" r:id="rId20"/>
    <p:sldId id="417" r:id="rId21"/>
    <p:sldId id="414" r:id="rId22"/>
    <p:sldId id="415" r:id="rId23"/>
    <p:sldId id="416" r:id="rId24"/>
    <p:sldId id="406" r:id="rId25"/>
    <p:sldId id="405" r:id="rId26"/>
    <p:sldId id="412" r:id="rId27"/>
    <p:sldId id="410" r:id="rId28"/>
    <p:sldId id="411" r:id="rId29"/>
    <p:sldId id="409" r:id="rId30"/>
    <p:sldId id="394"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Önceki Yıllar</c:v>
                </c:pt>
              </c:strCache>
            </c:strRef>
          </c:tx>
          <c:spPr>
            <a:solidFill>
              <a:schemeClr val="accent1">
                <a:lumMod val="40000"/>
                <a:lumOff val="60000"/>
              </a:schemeClr>
            </a:solidFill>
            <a:ln w="19528">
              <a:solidFill>
                <a:schemeClr val="lt1"/>
              </a:solidFill>
            </a:ln>
            <a:effectLst/>
          </c:spPr>
          <c:invertIfNegative val="0"/>
          <c:cat>
            <c:strRef>
              <c:f>Sayfa1!$A$2:$A$25</c:f>
              <c:strCache>
                <c:ptCount val="24"/>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Doktora</c:v>
                </c:pt>
                <c:pt idx="15">
                  <c:v>Kimya Mühendisliği ABD</c:v>
                </c:pt>
                <c:pt idx="16">
                  <c:v>Kimya Mühendisliği Doktora</c:v>
                </c:pt>
                <c:pt idx="17">
                  <c:v>Matematik ABD</c:v>
                </c:pt>
                <c:pt idx="18">
                  <c:v>Fizik ABD</c:v>
                </c:pt>
                <c:pt idx="19">
                  <c:v>Bilgisayar Mühendisliği ABD</c:v>
                </c:pt>
                <c:pt idx="20">
                  <c:v>Bitki Koruma ABD</c:v>
                </c:pt>
                <c:pt idx="21">
                  <c:v>Biyosistem Mühendisliği ABD</c:v>
                </c:pt>
                <c:pt idx="22">
                  <c:v>Matematik Eğitimi</c:v>
                </c:pt>
                <c:pt idx="23">
                  <c:v>Fen Bilgisi Eğitimi</c:v>
                </c:pt>
              </c:strCache>
            </c:strRef>
          </c:cat>
          <c:val>
            <c:numRef>
              <c:f>Sayfa1!$B$2:$B$25</c:f>
              <c:numCache>
                <c:formatCode>General</c:formatCode>
                <c:ptCount val="24"/>
                <c:pt idx="0">
                  <c:v>40</c:v>
                </c:pt>
                <c:pt idx="1">
                  <c:v>13</c:v>
                </c:pt>
                <c:pt idx="2">
                  <c:v>8</c:v>
                </c:pt>
                <c:pt idx="3">
                  <c:v>5</c:v>
                </c:pt>
                <c:pt idx="4">
                  <c:v>39</c:v>
                </c:pt>
                <c:pt idx="5">
                  <c:v>6</c:v>
                </c:pt>
                <c:pt idx="6">
                  <c:v>15</c:v>
                </c:pt>
                <c:pt idx="7">
                  <c:v>42</c:v>
                </c:pt>
                <c:pt idx="8">
                  <c:v>5</c:v>
                </c:pt>
                <c:pt idx="9">
                  <c:v>3</c:v>
                </c:pt>
                <c:pt idx="10">
                  <c:v>12</c:v>
                </c:pt>
                <c:pt idx="11">
                  <c:v>8</c:v>
                </c:pt>
                <c:pt idx="12">
                  <c:v>17</c:v>
                </c:pt>
                <c:pt idx="13">
                  <c:v>27</c:v>
                </c:pt>
                <c:pt idx="15">
                  <c:v>20</c:v>
                </c:pt>
                <c:pt idx="17">
                  <c:v>26</c:v>
                </c:pt>
                <c:pt idx="18">
                  <c:v>6</c:v>
                </c:pt>
                <c:pt idx="21">
                  <c:v>2</c:v>
                </c:pt>
                <c:pt idx="22">
                  <c:v>7</c:v>
                </c:pt>
                <c:pt idx="23">
                  <c:v>3</c:v>
                </c:pt>
              </c:numCache>
            </c:numRef>
          </c:val>
          <c:extLst>
            <c:ext xmlns:c16="http://schemas.microsoft.com/office/drawing/2014/chart" uri="{C3380CC4-5D6E-409C-BE32-E72D297353CC}">
              <c16:uniqueId val="{00000000-CB68-4771-A062-4D2211DD1576}"/>
            </c:ext>
          </c:extLst>
        </c:ser>
        <c:ser>
          <c:idx val="1"/>
          <c:order val="1"/>
          <c:tx>
            <c:strRef>
              <c:f>Sayfa1!$C$1</c:f>
              <c:strCache>
                <c:ptCount val="1"/>
                <c:pt idx="0">
                  <c:v>2022</c:v>
                </c:pt>
              </c:strCache>
            </c:strRef>
          </c:tx>
          <c:spPr>
            <a:solidFill>
              <a:schemeClr val="accent1">
                <a:lumMod val="50000"/>
              </a:schemeClr>
            </a:solidFill>
            <a:ln w="19528">
              <a:solidFill>
                <a:schemeClr val="lt1"/>
              </a:solidFill>
            </a:ln>
            <a:effectLst/>
          </c:spPr>
          <c:invertIfNegative val="0"/>
          <c:cat>
            <c:strRef>
              <c:f>Sayfa1!$A$2:$A$25</c:f>
              <c:strCache>
                <c:ptCount val="24"/>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Doktora</c:v>
                </c:pt>
                <c:pt idx="15">
                  <c:v>Kimya Mühendisliği ABD</c:v>
                </c:pt>
                <c:pt idx="16">
                  <c:v>Kimya Mühendisliği Doktora</c:v>
                </c:pt>
                <c:pt idx="17">
                  <c:v>Matematik ABD</c:v>
                </c:pt>
                <c:pt idx="18">
                  <c:v>Fizik ABD</c:v>
                </c:pt>
                <c:pt idx="19">
                  <c:v>Bilgisayar Mühendisliği ABD</c:v>
                </c:pt>
                <c:pt idx="20">
                  <c:v>Bitki Koruma ABD</c:v>
                </c:pt>
                <c:pt idx="21">
                  <c:v>Biyosistem Mühendisliği ABD</c:v>
                </c:pt>
                <c:pt idx="22">
                  <c:v>Matematik Eğitimi</c:v>
                </c:pt>
                <c:pt idx="23">
                  <c:v>Fen Bilgisi Eğitimi</c:v>
                </c:pt>
              </c:strCache>
            </c:strRef>
          </c:cat>
          <c:val>
            <c:numRef>
              <c:f>Sayfa1!$C$2:$C$25</c:f>
              <c:numCache>
                <c:formatCode>General</c:formatCode>
                <c:ptCount val="24"/>
                <c:pt idx="0">
                  <c:v>1</c:v>
                </c:pt>
                <c:pt idx="2">
                  <c:v>2</c:v>
                </c:pt>
                <c:pt idx="4">
                  <c:v>5</c:v>
                </c:pt>
                <c:pt idx="5">
                  <c:v>2</c:v>
                </c:pt>
                <c:pt idx="7">
                  <c:v>8</c:v>
                </c:pt>
                <c:pt idx="8">
                  <c:v>1</c:v>
                </c:pt>
                <c:pt idx="10">
                  <c:v>3</c:v>
                </c:pt>
                <c:pt idx="12">
                  <c:v>1</c:v>
                </c:pt>
                <c:pt idx="13">
                  <c:v>3</c:v>
                </c:pt>
                <c:pt idx="15">
                  <c:v>2</c:v>
                </c:pt>
                <c:pt idx="16">
                  <c:v>1</c:v>
                </c:pt>
                <c:pt idx="17">
                  <c:v>7</c:v>
                </c:pt>
                <c:pt idx="18">
                  <c:v>1</c:v>
                </c:pt>
                <c:pt idx="20">
                  <c:v>2</c:v>
                </c:pt>
                <c:pt idx="21">
                  <c:v>3</c:v>
                </c:pt>
                <c:pt idx="22">
                  <c:v>9</c:v>
                </c:pt>
                <c:pt idx="23">
                  <c:v>4</c:v>
                </c:pt>
              </c:numCache>
            </c:numRef>
          </c:val>
          <c:extLst>
            <c:ext xmlns:c16="http://schemas.microsoft.com/office/drawing/2014/chart" uri="{C3380CC4-5D6E-409C-BE32-E72D297353CC}">
              <c16:uniqueId val="{00000001-CB68-4771-A062-4D2211DD1576}"/>
            </c:ext>
          </c:extLst>
        </c:ser>
        <c:ser>
          <c:idx val="2"/>
          <c:order val="2"/>
          <c:tx>
            <c:strRef>
              <c:f>Sayfa1!$D$1</c:f>
              <c:strCache>
                <c:ptCount val="1"/>
                <c:pt idx="0">
                  <c:v>2023</c:v>
                </c:pt>
              </c:strCache>
            </c:strRef>
          </c:tx>
          <c:invertIfNegative val="0"/>
          <c:cat>
            <c:strRef>
              <c:f>Sayfa1!$A$2:$A$25</c:f>
              <c:strCache>
                <c:ptCount val="24"/>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Doktora</c:v>
                </c:pt>
                <c:pt idx="15">
                  <c:v>Kimya Mühendisliği ABD</c:v>
                </c:pt>
                <c:pt idx="16">
                  <c:v>Kimya Mühendisliği Doktora</c:v>
                </c:pt>
                <c:pt idx="17">
                  <c:v>Matematik ABD</c:v>
                </c:pt>
                <c:pt idx="18">
                  <c:v>Fizik ABD</c:v>
                </c:pt>
                <c:pt idx="19">
                  <c:v>Bilgisayar Mühendisliği ABD</c:v>
                </c:pt>
                <c:pt idx="20">
                  <c:v>Bitki Koruma ABD</c:v>
                </c:pt>
                <c:pt idx="21">
                  <c:v>Biyosistem Mühendisliği ABD</c:v>
                </c:pt>
                <c:pt idx="22">
                  <c:v>Matematik Eğitimi</c:v>
                </c:pt>
                <c:pt idx="23">
                  <c:v>Fen Bilgisi Eğitimi</c:v>
                </c:pt>
              </c:strCache>
            </c:strRef>
          </c:cat>
          <c:val>
            <c:numRef>
              <c:f>Sayfa1!$D$2:$D$25</c:f>
              <c:numCache>
                <c:formatCode>General</c:formatCode>
                <c:ptCount val="24"/>
                <c:pt idx="0">
                  <c:v>5</c:v>
                </c:pt>
                <c:pt idx="2">
                  <c:v>3</c:v>
                </c:pt>
                <c:pt idx="4">
                  <c:v>7</c:v>
                </c:pt>
                <c:pt idx="7">
                  <c:v>11</c:v>
                </c:pt>
                <c:pt idx="10">
                  <c:v>3</c:v>
                </c:pt>
                <c:pt idx="12">
                  <c:v>1</c:v>
                </c:pt>
                <c:pt idx="13">
                  <c:v>6</c:v>
                </c:pt>
                <c:pt idx="14">
                  <c:v>1</c:v>
                </c:pt>
                <c:pt idx="15">
                  <c:v>4</c:v>
                </c:pt>
                <c:pt idx="17">
                  <c:v>4</c:v>
                </c:pt>
                <c:pt idx="18">
                  <c:v>2</c:v>
                </c:pt>
                <c:pt idx="19">
                  <c:v>3</c:v>
                </c:pt>
                <c:pt idx="20">
                  <c:v>11</c:v>
                </c:pt>
                <c:pt idx="21">
                  <c:v>6</c:v>
                </c:pt>
                <c:pt idx="22">
                  <c:v>6</c:v>
                </c:pt>
                <c:pt idx="23">
                  <c:v>9</c:v>
                </c:pt>
              </c:numCache>
            </c:numRef>
          </c:val>
          <c:extLst>
            <c:ext xmlns:c16="http://schemas.microsoft.com/office/drawing/2014/chart" uri="{C3380CC4-5D6E-409C-BE32-E72D297353CC}">
              <c16:uniqueId val="{00000000-549B-4392-8E01-75A04E3E81DF}"/>
            </c:ext>
          </c:extLst>
        </c:ser>
        <c:dLbls>
          <c:showLegendKey val="0"/>
          <c:showVal val="0"/>
          <c:showCatName val="0"/>
          <c:showSerName val="0"/>
          <c:showPercent val="0"/>
          <c:showBubbleSize val="0"/>
        </c:dLbls>
        <c:gapWidth val="150"/>
        <c:axId val="122724736"/>
        <c:axId val="122726272"/>
      </c:barChart>
      <c:catAx>
        <c:axId val="12272473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2726272"/>
        <c:crosses val="autoZero"/>
        <c:auto val="1"/>
        <c:lblAlgn val="ctr"/>
        <c:lblOffset val="100"/>
        <c:noMultiLvlLbl val="0"/>
      </c:catAx>
      <c:valAx>
        <c:axId val="12272627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272473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cap="rnd">
      <a:solidFill>
        <a:srgbClr val="C00000"/>
      </a:solidFill>
    </a:ln>
  </c:spPr>
  <c:txPr>
    <a:bodyPr/>
    <a:lstStyle/>
    <a:p>
      <a:pPr>
        <a:defRPr/>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2020</c:v>
                </c:pt>
              </c:strCache>
            </c:strRef>
          </c:tx>
          <c:spPr>
            <a:solidFill>
              <a:schemeClr val="tx2">
                <a:lumMod val="20000"/>
                <a:lumOff val="80000"/>
              </a:schemeClr>
            </a:solidFill>
            <a:ln w="19528">
              <a:solidFill>
                <a:schemeClr val="lt1"/>
              </a:solidFill>
            </a:ln>
            <a:effectLst/>
          </c:spPr>
          <c:invertIfNegative val="0"/>
          <c:cat>
            <c:strRef>
              <c:f>Sayfa1!$A$2:$A$25</c:f>
              <c:strCache>
                <c:ptCount val="2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Matematik Eğitimi</c:v>
                </c:pt>
                <c:pt idx="11">
                  <c:v>Fen Bilgisi Eğitimi</c:v>
                </c:pt>
                <c:pt idx="12">
                  <c:v>Şehir ve Bölge Planlama ABD</c:v>
                </c:pt>
                <c:pt idx="13">
                  <c:v>Biyosistem Mühendisliği ABD</c:v>
                </c:pt>
                <c:pt idx="14">
                  <c:v>Tarımsal Biyoteknoloji ABD</c:v>
                </c:pt>
                <c:pt idx="15">
                  <c:v>Bilgisayar Mühendisliği ABD</c:v>
                </c:pt>
                <c:pt idx="16">
                  <c:v>Bitki Koruma ABD</c:v>
                </c:pt>
                <c:pt idx="17">
                  <c:v>Doktora</c:v>
                </c:pt>
                <c:pt idx="18">
                  <c:v>Elektrik Elektronik Mühendisliği ABD</c:v>
                </c:pt>
                <c:pt idx="19">
                  <c:v>Tarla Bitkileri ABD</c:v>
                </c:pt>
                <c:pt idx="20">
                  <c:v>Kimya ABD</c:v>
                </c:pt>
                <c:pt idx="21">
                  <c:v>Kimya Mühendisliği ABD</c:v>
                </c:pt>
                <c:pt idx="22">
                  <c:v>Matematik ABD</c:v>
                </c:pt>
                <c:pt idx="23">
                  <c:v>Bahçe Bitkileri ABD</c:v>
                </c:pt>
              </c:strCache>
            </c:strRef>
          </c:cat>
          <c:val>
            <c:numRef>
              <c:f>Sayfa1!$B$2:$B$25</c:f>
              <c:numCache>
                <c:formatCode>General</c:formatCode>
                <c:ptCount val="24"/>
                <c:pt idx="0">
                  <c:v>37</c:v>
                </c:pt>
                <c:pt idx="1">
                  <c:v>20</c:v>
                </c:pt>
                <c:pt idx="2">
                  <c:v>26</c:v>
                </c:pt>
                <c:pt idx="3">
                  <c:v>46</c:v>
                </c:pt>
                <c:pt idx="4">
                  <c:v>15</c:v>
                </c:pt>
                <c:pt idx="5">
                  <c:v>20</c:v>
                </c:pt>
                <c:pt idx="6">
                  <c:v>20</c:v>
                </c:pt>
                <c:pt idx="7">
                  <c:v>14</c:v>
                </c:pt>
                <c:pt idx="8">
                  <c:v>26</c:v>
                </c:pt>
                <c:pt idx="9">
                  <c:v>5</c:v>
                </c:pt>
                <c:pt idx="10">
                  <c:v>33</c:v>
                </c:pt>
                <c:pt idx="11">
                  <c:v>11</c:v>
                </c:pt>
                <c:pt idx="12">
                  <c:v>39</c:v>
                </c:pt>
                <c:pt idx="13">
                  <c:v>14</c:v>
                </c:pt>
                <c:pt idx="14">
                  <c:v>27</c:v>
                </c:pt>
                <c:pt idx="16">
                  <c:v>14</c:v>
                </c:pt>
                <c:pt idx="18">
                  <c:v>3</c:v>
                </c:pt>
                <c:pt idx="19">
                  <c:v>6</c:v>
                </c:pt>
                <c:pt idx="20">
                  <c:v>2</c:v>
                </c:pt>
                <c:pt idx="21">
                  <c:v>2</c:v>
                </c:pt>
              </c:numCache>
            </c:numRef>
          </c:val>
          <c:extLst>
            <c:ext xmlns:c16="http://schemas.microsoft.com/office/drawing/2014/chart" uri="{C3380CC4-5D6E-409C-BE32-E72D297353CC}">
              <c16:uniqueId val="{00000000-1BFC-441C-B75E-5BDCCC06580C}"/>
            </c:ext>
          </c:extLst>
        </c:ser>
        <c:ser>
          <c:idx val="1"/>
          <c:order val="1"/>
          <c:tx>
            <c:strRef>
              <c:f>Sayfa1!$C$1</c:f>
              <c:strCache>
                <c:ptCount val="1"/>
                <c:pt idx="0">
                  <c:v>2021</c:v>
                </c:pt>
              </c:strCache>
            </c:strRef>
          </c:tx>
          <c:spPr>
            <a:solidFill>
              <a:schemeClr val="accent1">
                <a:lumMod val="75000"/>
              </a:schemeClr>
            </a:solidFill>
            <a:ln w="19528">
              <a:solidFill>
                <a:schemeClr val="lt1"/>
              </a:solidFill>
            </a:ln>
            <a:effectLst/>
          </c:spPr>
          <c:invertIfNegative val="0"/>
          <c:cat>
            <c:strRef>
              <c:f>Sayfa1!$A$2:$A$25</c:f>
              <c:strCache>
                <c:ptCount val="2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Matematik Eğitimi</c:v>
                </c:pt>
                <c:pt idx="11">
                  <c:v>Fen Bilgisi Eğitimi</c:v>
                </c:pt>
                <c:pt idx="12">
                  <c:v>Şehir ve Bölge Planlama ABD</c:v>
                </c:pt>
                <c:pt idx="13">
                  <c:v>Biyosistem Mühendisliği ABD</c:v>
                </c:pt>
                <c:pt idx="14">
                  <c:v>Tarımsal Biyoteknoloji ABD</c:v>
                </c:pt>
                <c:pt idx="15">
                  <c:v>Bilgisayar Mühendisliği ABD</c:v>
                </c:pt>
                <c:pt idx="16">
                  <c:v>Bitki Koruma ABD</c:v>
                </c:pt>
                <c:pt idx="17">
                  <c:v>Doktora</c:v>
                </c:pt>
                <c:pt idx="18">
                  <c:v>Elektrik Elektronik Mühendisliği ABD</c:v>
                </c:pt>
                <c:pt idx="19">
                  <c:v>Tarla Bitkileri ABD</c:v>
                </c:pt>
                <c:pt idx="20">
                  <c:v>Kimya ABD</c:v>
                </c:pt>
                <c:pt idx="21">
                  <c:v>Kimya Mühendisliği ABD</c:v>
                </c:pt>
                <c:pt idx="22">
                  <c:v>Matematik ABD</c:v>
                </c:pt>
                <c:pt idx="23">
                  <c:v>Bahçe Bitkileri ABD</c:v>
                </c:pt>
              </c:strCache>
            </c:strRef>
          </c:cat>
          <c:val>
            <c:numRef>
              <c:f>Sayfa1!$C$2:$C$25</c:f>
              <c:numCache>
                <c:formatCode>General</c:formatCode>
                <c:ptCount val="24"/>
                <c:pt idx="0">
                  <c:v>45</c:v>
                </c:pt>
                <c:pt idx="1">
                  <c:v>22</c:v>
                </c:pt>
                <c:pt idx="2">
                  <c:v>34</c:v>
                </c:pt>
                <c:pt idx="3">
                  <c:v>50</c:v>
                </c:pt>
                <c:pt idx="4">
                  <c:v>21</c:v>
                </c:pt>
                <c:pt idx="5">
                  <c:v>18</c:v>
                </c:pt>
                <c:pt idx="6">
                  <c:v>17</c:v>
                </c:pt>
                <c:pt idx="7">
                  <c:v>13</c:v>
                </c:pt>
                <c:pt idx="8">
                  <c:v>29</c:v>
                </c:pt>
                <c:pt idx="9">
                  <c:v>12</c:v>
                </c:pt>
                <c:pt idx="10">
                  <c:v>34</c:v>
                </c:pt>
                <c:pt idx="11">
                  <c:v>19</c:v>
                </c:pt>
                <c:pt idx="12">
                  <c:v>24</c:v>
                </c:pt>
                <c:pt idx="13">
                  <c:v>20</c:v>
                </c:pt>
                <c:pt idx="14">
                  <c:v>24</c:v>
                </c:pt>
                <c:pt idx="15">
                  <c:v>6</c:v>
                </c:pt>
                <c:pt idx="16">
                  <c:v>37</c:v>
                </c:pt>
                <c:pt idx="18">
                  <c:v>2</c:v>
                </c:pt>
                <c:pt idx="19">
                  <c:v>6</c:v>
                </c:pt>
                <c:pt idx="20">
                  <c:v>3</c:v>
                </c:pt>
                <c:pt idx="21">
                  <c:v>2</c:v>
                </c:pt>
                <c:pt idx="22">
                  <c:v>2</c:v>
                </c:pt>
              </c:numCache>
            </c:numRef>
          </c:val>
          <c:extLst>
            <c:ext xmlns:c16="http://schemas.microsoft.com/office/drawing/2014/chart" uri="{C3380CC4-5D6E-409C-BE32-E72D297353CC}">
              <c16:uniqueId val="{00000001-1BFC-441C-B75E-5BDCCC06580C}"/>
            </c:ext>
          </c:extLst>
        </c:ser>
        <c:ser>
          <c:idx val="2"/>
          <c:order val="2"/>
          <c:tx>
            <c:strRef>
              <c:f>Sayfa1!$D$1</c:f>
              <c:strCache>
                <c:ptCount val="1"/>
                <c:pt idx="0">
                  <c:v>2022</c:v>
                </c:pt>
              </c:strCache>
            </c:strRef>
          </c:tx>
          <c:spPr>
            <a:solidFill>
              <a:schemeClr val="accent2">
                <a:lumMod val="75000"/>
              </a:schemeClr>
            </a:solidFill>
          </c:spPr>
          <c:invertIfNegative val="0"/>
          <c:cat>
            <c:strRef>
              <c:f>Sayfa1!$A$2:$A$25</c:f>
              <c:strCache>
                <c:ptCount val="2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Matematik Eğitimi</c:v>
                </c:pt>
                <c:pt idx="11">
                  <c:v>Fen Bilgisi Eğitimi</c:v>
                </c:pt>
                <c:pt idx="12">
                  <c:v>Şehir ve Bölge Planlama ABD</c:v>
                </c:pt>
                <c:pt idx="13">
                  <c:v>Biyosistem Mühendisliği ABD</c:v>
                </c:pt>
                <c:pt idx="14">
                  <c:v>Tarımsal Biyoteknoloji ABD</c:v>
                </c:pt>
                <c:pt idx="15">
                  <c:v>Bilgisayar Mühendisliği ABD</c:v>
                </c:pt>
                <c:pt idx="16">
                  <c:v>Bitki Koruma ABD</c:v>
                </c:pt>
                <c:pt idx="17">
                  <c:v>Doktora</c:v>
                </c:pt>
                <c:pt idx="18">
                  <c:v>Elektrik Elektronik Mühendisliği ABD</c:v>
                </c:pt>
                <c:pt idx="19">
                  <c:v>Tarla Bitkileri ABD</c:v>
                </c:pt>
                <c:pt idx="20">
                  <c:v>Kimya ABD</c:v>
                </c:pt>
                <c:pt idx="21">
                  <c:v>Kimya Mühendisliği ABD</c:v>
                </c:pt>
                <c:pt idx="22">
                  <c:v>Matematik ABD</c:v>
                </c:pt>
                <c:pt idx="23">
                  <c:v>Bahçe Bitkileri ABD</c:v>
                </c:pt>
              </c:strCache>
            </c:strRef>
          </c:cat>
          <c:val>
            <c:numRef>
              <c:f>Sayfa1!$D$2:$D$25</c:f>
              <c:numCache>
                <c:formatCode>General</c:formatCode>
                <c:ptCount val="24"/>
                <c:pt idx="0">
                  <c:v>46</c:v>
                </c:pt>
                <c:pt idx="1">
                  <c:v>26</c:v>
                </c:pt>
                <c:pt idx="2">
                  <c:v>26</c:v>
                </c:pt>
                <c:pt idx="3">
                  <c:v>52</c:v>
                </c:pt>
                <c:pt idx="4">
                  <c:v>19</c:v>
                </c:pt>
                <c:pt idx="5">
                  <c:v>17</c:v>
                </c:pt>
                <c:pt idx="6">
                  <c:v>15</c:v>
                </c:pt>
                <c:pt idx="7">
                  <c:v>25</c:v>
                </c:pt>
                <c:pt idx="8">
                  <c:v>40</c:v>
                </c:pt>
                <c:pt idx="9">
                  <c:v>8</c:v>
                </c:pt>
                <c:pt idx="10">
                  <c:v>38</c:v>
                </c:pt>
                <c:pt idx="11">
                  <c:v>36</c:v>
                </c:pt>
                <c:pt idx="12">
                  <c:v>19</c:v>
                </c:pt>
                <c:pt idx="13">
                  <c:v>16</c:v>
                </c:pt>
                <c:pt idx="14">
                  <c:v>19</c:v>
                </c:pt>
                <c:pt idx="15">
                  <c:v>17</c:v>
                </c:pt>
                <c:pt idx="16">
                  <c:v>50</c:v>
                </c:pt>
                <c:pt idx="19">
                  <c:v>10</c:v>
                </c:pt>
                <c:pt idx="20">
                  <c:v>1</c:v>
                </c:pt>
                <c:pt idx="21">
                  <c:v>3</c:v>
                </c:pt>
                <c:pt idx="22">
                  <c:v>3</c:v>
                </c:pt>
              </c:numCache>
            </c:numRef>
          </c:val>
          <c:extLst>
            <c:ext xmlns:c16="http://schemas.microsoft.com/office/drawing/2014/chart" uri="{C3380CC4-5D6E-409C-BE32-E72D297353CC}">
              <c16:uniqueId val="{00000002-1BFC-441C-B75E-5BDCCC06580C}"/>
            </c:ext>
          </c:extLst>
        </c:ser>
        <c:ser>
          <c:idx val="3"/>
          <c:order val="3"/>
          <c:tx>
            <c:strRef>
              <c:f>Sayfa1!$E$1</c:f>
              <c:strCache>
                <c:ptCount val="1"/>
                <c:pt idx="0">
                  <c:v>2023</c:v>
                </c:pt>
              </c:strCache>
            </c:strRef>
          </c:tx>
          <c:invertIfNegative val="0"/>
          <c:cat>
            <c:strRef>
              <c:f>Sayfa1!$A$2:$A$25</c:f>
              <c:strCache>
                <c:ptCount val="2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Matematik Eğitimi</c:v>
                </c:pt>
                <c:pt idx="11">
                  <c:v>Fen Bilgisi Eğitimi</c:v>
                </c:pt>
                <c:pt idx="12">
                  <c:v>Şehir ve Bölge Planlama ABD</c:v>
                </c:pt>
                <c:pt idx="13">
                  <c:v>Biyosistem Mühendisliği ABD</c:v>
                </c:pt>
                <c:pt idx="14">
                  <c:v>Tarımsal Biyoteknoloji ABD</c:v>
                </c:pt>
                <c:pt idx="15">
                  <c:v>Bilgisayar Mühendisliği ABD</c:v>
                </c:pt>
                <c:pt idx="16">
                  <c:v>Bitki Koruma ABD</c:v>
                </c:pt>
                <c:pt idx="17">
                  <c:v>Doktora</c:v>
                </c:pt>
                <c:pt idx="18">
                  <c:v>Elektrik Elektronik Mühendisliği ABD</c:v>
                </c:pt>
                <c:pt idx="19">
                  <c:v>Tarla Bitkileri ABD</c:v>
                </c:pt>
                <c:pt idx="20">
                  <c:v>Kimya ABD</c:v>
                </c:pt>
                <c:pt idx="21">
                  <c:v>Kimya Mühendisliği ABD</c:v>
                </c:pt>
                <c:pt idx="22">
                  <c:v>Matematik ABD</c:v>
                </c:pt>
                <c:pt idx="23">
                  <c:v>Bahçe Bitkileri ABD</c:v>
                </c:pt>
              </c:strCache>
            </c:strRef>
          </c:cat>
          <c:val>
            <c:numRef>
              <c:f>Sayfa1!$E$2:$E$25</c:f>
              <c:numCache>
                <c:formatCode>General</c:formatCode>
                <c:ptCount val="24"/>
                <c:pt idx="0">
                  <c:v>46</c:v>
                </c:pt>
                <c:pt idx="1">
                  <c:v>24</c:v>
                </c:pt>
                <c:pt idx="2">
                  <c:v>19</c:v>
                </c:pt>
                <c:pt idx="3">
                  <c:v>55</c:v>
                </c:pt>
                <c:pt idx="4">
                  <c:v>15</c:v>
                </c:pt>
                <c:pt idx="5">
                  <c:v>19</c:v>
                </c:pt>
                <c:pt idx="6">
                  <c:v>10</c:v>
                </c:pt>
                <c:pt idx="7">
                  <c:v>19</c:v>
                </c:pt>
                <c:pt idx="8">
                  <c:v>38</c:v>
                </c:pt>
                <c:pt idx="9">
                  <c:v>7</c:v>
                </c:pt>
                <c:pt idx="10">
                  <c:v>47</c:v>
                </c:pt>
                <c:pt idx="11">
                  <c:v>45</c:v>
                </c:pt>
                <c:pt idx="12">
                  <c:v>13</c:v>
                </c:pt>
                <c:pt idx="13">
                  <c:v>9</c:v>
                </c:pt>
                <c:pt idx="14">
                  <c:v>15</c:v>
                </c:pt>
                <c:pt idx="15">
                  <c:v>29</c:v>
                </c:pt>
                <c:pt idx="16">
                  <c:v>43</c:v>
                </c:pt>
                <c:pt idx="18">
                  <c:v>2</c:v>
                </c:pt>
                <c:pt idx="19">
                  <c:v>13</c:v>
                </c:pt>
                <c:pt idx="20">
                  <c:v>2</c:v>
                </c:pt>
                <c:pt idx="21">
                  <c:v>3</c:v>
                </c:pt>
                <c:pt idx="22">
                  <c:v>7</c:v>
                </c:pt>
              </c:numCache>
            </c:numRef>
          </c:val>
          <c:extLst>
            <c:ext xmlns:c16="http://schemas.microsoft.com/office/drawing/2014/chart" uri="{C3380CC4-5D6E-409C-BE32-E72D297353CC}">
              <c16:uniqueId val="{00000000-68F0-40A5-BFF5-BCDC150C0CD6}"/>
            </c:ext>
          </c:extLst>
        </c:ser>
        <c:dLbls>
          <c:showLegendKey val="0"/>
          <c:showVal val="0"/>
          <c:showCatName val="0"/>
          <c:showSerName val="0"/>
          <c:showPercent val="0"/>
          <c:showBubbleSize val="0"/>
        </c:dLbls>
        <c:gapWidth val="150"/>
        <c:axId val="129808256"/>
        <c:axId val="129809792"/>
      </c:barChart>
      <c:catAx>
        <c:axId val="12980825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9809792"/>
        <c:crosses val="autoZero"/>
        <c:auto val="1"/>
        <c:lblAlgn val="ctr"/>
        <c:lblOffset val="100"/>
        <c:noMultiLvlLbl val="0"/>
      </c:catAx>
      <c:valAx>
        <c:axId val="12980979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980825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a:solidFill>
        <a:srgbClr val="C00000"/>
      </a:solidFill>
    </a:ln>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pieChart>
        <c:varyColors val="1"/>
        <c:ser>
          <c:idx val="0"/>
          <c:order val="0"/>
          <c:tx>
            <c:strRef>
              <c:f>Sayfa1!$B$1</c:f>
              <c:strCache>
                <c:ptCount val="1"/>
                <c:pt idx="0">
                  <c:v>Ödenek</c:v>
                </c:pt>
              </c:strCache>
            </c:strRef>
          </c:tx>
          <c:spPr>
            <a:solidFill>
              <a:schemeClr val="accent1"/>
            </a:solidFill>
            <a:ln w="19251">
              <a:solidFill>
                <a:schemeClr val="lt1"/>
              </a:solidFill>
            </a:ln>
            <a:effectLst/>
          </c:spPr>
          <c:dPt>
            <c:idx val="0"/>
            <c:bubble3D val="0"/>
            <c:spPr>
              <a:solidFill>
                <a:schemeClr val="accent6">
                  <a:lumMod val="20000"/>
                  <a:lumOff val="80000"/>
                </a:schemeClr>
              </a:solidFill>
              <a:ln w="19251">
                <a:solidFill>
                  <a:schemeClr val="lt1"/>
                </a:solidFill>
              </a:ln>
              <a:effectLst/>
            </c:spPr>
            <c:extLst>
              <c:ext xmlns:c16="http://schemas.microsoft.com/office/drawing/2014/chart" uri="{C3380CC4-5D6E-409C-BE32-E72D297353CC}">
                <c16:uniqueId val="{00000001-50D0-4BCC-94D1-691ECA9A040C}"/>
              </c:ext>
            </c:extLst>
          </c:dPt>
          <c:dPt>
            <c:idx val="2"/>
            <c:bubble3D val="0"/>
            <c:spPr>
              <a:solidFill>
                <a:schemeClr val="accent5">
                  <a:lumMod val="25000"/>
                </a:schemeClr>
              </a:solidFill>
              <a:ln w="19251">
                <a:solidFill>
                  <a:schemeClr val="lt1"/>
                </a:solidFill>
              </a:ln>
              <a:effectLst/>
            </c:spPr>
            <c:extLst>
              <c:ext xmlns:c16="http://schemas.microsoft.com/office/drawing/2014/chart" uri="{C3380CC4-5D6E-409C-BE32-E72D297353CC}">
                <c16:uniqueId val="{00000005-50D0-4BCC-94D1-691ECA9A040C}"/>
              </c:ext>
            </c:extLst>
          </c:dPt>
          <c:dPt>
            <c:idx val="3"/>
            <c:bubble3D val="0"/>
            <c:spPr>
              <a:solidFill>
                <a:srgbClr val="C00000"/>
              </a:solidFill>
              <a:ln w="19251">
                <a:solidFill>
                  <a:schemeClr val="lt1"/>
                </a:solidFill>
              </a:ln>
              <a:effectLst/>
            </c:spPr>
            <c:extLst>
              <c:ext xmlns:c16="http://schemas.microsoft.com/office/drawing/2014/chart" uri="{C3380CC4-5D6E-409C-BE32-E72D297353CC}">
                <c16:uniqueId val="{00000006-4B52-44D1-830B-5956857A0583}"/>
              </c:ext>
            </c:extLst>
          </c:dPt>
          <c:dLbls>
            <c:dLbl>
              <c:idx val="0"/>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1-50D0-4BCC-94D1-691ECA9A040C}"/>
                </c:ext>
              </c:extLst>
            </c:dLbl>
            <c:dLbl>
              <c:idx val="1"/>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3-50D0-4BCC-94D1-691ECA9A040C}"/>
                </c:ext>
              </c:extLst>
            </c:dLbl>
            <c:dLbl>
              <c:idx val="2"/>
              <c:layout>
                <c:manualLayout>
                  <c:x val="1.3269164844100371E-3"/>
                  <c:y val="-1.8561476855898637E-2"/>
                </c:manualLayout>
              </c:layout>
              <c:tx>
                <c:rich>
                  <a:bodyPr/>
                  <a:lstStyle/>
                  <a:p>
                    <a:fld id="{7E9DCAAD-F345-44A7-840E-13F314E59C2C}" type="PERCENTAGE">
                      <a:rPr lang="en-US" sz="1600"/>
                      <a:pPr/>
                      <a:t>[YÜZDE]</a:t>
                    </a:fld>
                    <a:endParaRPr lang="tr-TR"/>
                  </a:p>
                </c:rich>
              </c:tx>
              <c:dLblPos val="bestFit"/>
              <c:showLegendKey val="1"/>
              <c:showVal val="0"/>
              <c:showCatName val="0"/>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5-50D0-4BCC-94D1-691ECA9A040C}"/>
                </c:ext>
              </c:extLst>
            </c:dLbl>
            <c:dLbl>
              <c:idx val="3"/>
              <c:layout>
                <c:manualLayout>
                  <c:x val="1.5478938403033741E-2"/>
                  <c:y val="-5.3201581961689025E-3"/>
                </c:manualLayout>
              </c:layout>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6-4B52-44D1-830B-5956857A0583}"/>
                </c:ext>
              </c:extLst>
            </c:dLbl>
            <c:spPr>
              <a:noFill/>
              <a:ln w="25354">
                <a:noFill/>
              </a:ln>
            </c:spPr>
            <c:dLblPos val="bestFit"/>
            <c:showLegendKey val="1"/>
            <c:showVal val="0"/>
            <c:showCatName val="0"/>
            <c:showSerName val="0"/>
            <c:showPercent val="1"/>
            <c:showBubbleSize val="0"/>
            <c:showLeaderLines val="0"/>
            <c:extLst>
              <c:ext xmlns:c15="http://schemas.microsoft.com/office/drawing/2012/chart" uri="{CE6537A1-D6FC-4f65-9D91-7224C49458BB}"/>
            </c:extLst>
          </c:dLbls>
          <c:cat>
            <c:strRef>
              <c:f>Sayfa1!$A$2:$A$5</c:f>
              <c:strCache>
                <c:ptCount val="4"/>
                <c:pt idx="0">
                  <c:v>Personel Giderleri</c:v>
                </c:pt>
                <c:pt idx="1">
                  <c:v>İkinci Öğretim</c:v>
                </c:pt>
                <c:pt idx="2">
                  <c:v>So.Güv.Primi</c:v>
                </c:pt>
                <c:pt idx="3">
                  <c:v>Mal ve Hizmet Alımları</c:v>
                </c:pt>
              </c:strCache>
            </c:strRef>
          </c:cat>
          <c:val>
            <c:numRef>
              <c:f>Sayfa1!$B$2:$B$5</c:f>
              <c:numCache>
                <c:formatCode>#,##0</c:formatCode>
                <c:ptCount val="4"/>
                <c:pt idx="0">
                  <c:v>1408160</c:v>
                </c:pt>
                <c:pt idx="1">
                  <c:v>30600</c:v>
                </c:pt>
                <c:pt idx="2">
                  <c:v>32500</c:v>
                </c:pt>
                <c:pt idx="3">
                  <c:v>23700</c:v>
                </c:pt>
              </c:numCache>
            </c:numRef>
          </c:val>
          <c:extLst>
            <c:ext xmlns:c16="http://schemas.microsoft.com/office/drawing/2014/chart" uri="{C3380CC4-5D6E-409C-BE32-E72D297353CC}">
              <c16:uniqueId val="{00000006-50D0-4BCC-94D1-691ECA9A040C}"/>
            </c:ext>
          </c:extLst>
        </c:ser>
        <c:ser>
          <c:idx val="1"/>
          <c:order val="1"/>
          <c:tx>
            <c:strRef>
              <c:f>Sayfa1!$C$1</c:f>
              <c:strCache>
                <c:ptCount val="1"/>
                <c:pt idx="0">
                  <c:v>Harcama</c:v>
                </c:pt>
              </c:strCache>
            </c:strRef>
          </c:tx>
          <c:spPr>
            <a:solidFill>
              <a:schemeClr val="accent2"/>
            </a:solidFill>
            <a:ln w="19251">
              <a:solidFill>
                <a:schemeClr val="lt1"/>
              </a:solidFill>
            </a:ln>
            <a:effectLst/>
          </c:spPr>
          <c:cat>
            <c:strRef>
              <c:f>Sayfa1!$A$2:$A$5</c:f>
              <c:strCache>
                <c:ptCount val="4"/>
                <c:pt idx="0">
                  <c:v>Personel Giderleri</c:v>
                </c:pt>
                <c:pt idx="1">
                  <c:v>İkinci Öğretim</c:v>
                </c:pt>
                <c:pt idx="2">
                  <c:v>So.Güv.Primi</c:v>
                </c:pt>
                <c:pt idx="3">
                  <c:v>Mal ve Hizmet Alımları</c:v>
                </c:pt>
              </c:strCache>
            </c:strRef>
          </c:cat>
          <c:val>
            <c:numRef>
              <c:f>Sayfa1!$C$2:$C$5</c:f>
              <c:numCache>
                <c:formatCode>#,##0</c:formatCode>
                <c:ptCount val="4"/>
                <c:pt idx="0">
                  <c:v>1408159.85</c:v>
                </c:pt>
                <c:pt idx="1">
                  <c:v>28406</c:v>
                </c:pt>
                <c:pt idx="2">
                  <c:v>30104</c:v>
                </c:pt>
                <c:pt idx="3" formatCode="General">
                  <c:v>20697</c:v>
                </c:pt>
              </c:numCache>
            </c:numRef>
          </c:val>
          <c:extLst>
            <c:ext xmlns:c16="http://schemas.microsoft.com/office/drawing/2014/chart" uri="{C3380CC4-5D6E-409C-BE32-E72D297353CC}">
              <c16:uniqueId val="{0000000A-50D0-4BCC-94D1-691ECA9A040C}"/>
            </c:ext>
          </c:extLst>
        </c:ser>
        <c:dLbls>
          <c:showLegendKey val="0"/>
          <c:showVal val="0"/>
          <c:showCatName val="0"/>
          <c:showSerName val="0"/>
          <c:showPercent val="0"/>
          <c:showBubbleSize val="0"/>
          <c:showLeaderLines val="0"/>
        </c:dLbls>
        <c:firstSliceAng val="0"/>
      </c:pieChart>
      <c:spPr>
        <a:solidFill>
          <a:srgbClr val="CC66FF"/>
        </a:solidFill>
        <a:ln w="25668">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09" b="0" i="0" u="none" strike="noStrike" kern="1200" baseline="0">
              <a:solidFill>
                <a:schemeClr val="tx1">
                  <a:lumMod val="65000"/>
                  <a:lumOff val="35000"/>
                </a:schemeClr>
              </a:solidFill>
              <a:latin typeface="+mn-lt"/>
              <a:ea typeface="+mn-ea"/>
              <a:cs typeface="+mn-cs"/>
            </a:defRPr>
          </a:pPr>
          <a:endParaRPr lang="tr-TR"/>
        </a:p>
      </c:txPr>
    </c:legend>
    <c:plotVisOnly val="1"/>
    <c:dispBlanksAs val="zero"/>
    <c:showDLblsOverMax val="0"/>
  </c:chart>
  <c:spPr>
    <a:solidFill>
      <a:schemeClr val="bg1"/>
    </a:solidFill>
    <a:ln w="37547">
      <a:solidFill>
        <a:srgbClr val="C00000"/>
      </a:solidFill>
    </a:ln>
  </c:spPr>
  <c:txPr>
    <a:bodyPr/>
    <a:lstStyle/>
    <a:p>
      <a:pPr>
        <a:defRPr/>
      </a:pPr>
      <a:endParaRPr lang="tr-TR"/>
    </a:p>
  </c:txPr>
  <c:externalData r:id="rId1">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22 Şub 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7.emf"/><Relationship Id="rId5" Type="http://schemas.openxmlformats.org/officeDocument/2006/relationships/oleObject" Target="../embeddings/oleObject2.bin"/><Relationship Id="rId4" Type="http://schemas.openxmlformats.org/officeDocument/2006/relationships/image" Target="../media/image16.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FEN BİLİMLERİ ENSTİTÜSÜ</a:t>
            </a:r>
          </a:p>
          <a:p>
            <a:pPr algn="ctr"/>
            <a:r>
              <a:rPr lang="tr-TR" sz="3200" b="1" dirty="0" smtClean="0">
                <a:solidFill>
                  <a:schemeClr val="tx1">
                    <a:lumMod val="85000"/>
                    <a:lumOff val="15000"/>
                  </a:schemeClr>
                </a:solidFill>
                <a:latin typeface="Montserrat Alternates" panose="00000500000000000000" pitchFamily="50" charset="-94"/>
              </a:rPr>
              <a:t>2023 YILI FAALİYETLERİNE AİT BRİFİNG RAPORU</a:t>
            </a:r>
          </a:p>
          <a:p>
            <a:pPr algn="ctr"/>
            <a:r>
              <a:rPr lang="tr-TR" sz="3200" b="1" dirty="0" smtClean="0">
                <a:solidFill>
                  <a:schemeClr val="tx1">
                    <a:lumMod val="85000"/>
                    <a:lumOff val="15000"/>
                  </a:schemeClr>
                </a:solidFill>
                <a:latin typeface="Montserrat Alternates" panose="00000500000000000000" pitchFamily="50" charset="-94"/>
              </a:rPr>
              <a:t>ŞUBAT 2024</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smtClean="0">
              <a:solidFill>
                <a:srgbClr val="7030A0"/>
              </a:solidFill>
            </a:endParaRPr>
          </a:p>
          <a:p>
            <a:pPr algn="just">
              <a:spcBef>
                <a:spcPct val="0"/>
              </a:spcBef>
              <a:defRPr/>
            </a:pPr>
            <a:r>
              <a:rPr lang="tr-TR" altLang="tr-TR" dirty="0">
                <a:solidFill>
                  <a:srgbClr val="7030A0"/>
                </a:solidFill>
              </a:rPr>
              <a:t>	</a:t>
            </a:r>
            <a:r>
              <a:rPr lang="en-GB" altLang="tr-TR" sz="2400" dirty="0" smtClean="0">
                <a:solidFill>
                  <a:srgbClr val="7030A0"/>
                </a:solidFill>
              </a:rPr>
              <a:t>Fen </a:t>
            </a:r>
            <a:r>
              <a:rPr lang="en-GB" altLang="tr-TR" sz="2400" dirty="0">
                <a:solidFill>
                  <a:srgbClr val="7030A0"/>
                </a:solidFill>
              </a:rPr>
              <a:t>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smtClean="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a:t>
            </a:r>
            <a:r>
              <a:rPr lang="tr-TR" altLang="tr-TR" sz="2400" b="1" u="sng" dirty="0" smtClean="0">
                <a:solidFill>
                  <a:srgbClr val="7030A0"/>
                </a:solidFill>
              </a:rPr>
              <a:t>özetle şöyle sıralayabiliriz</a:t>
            </a:r>
            <a:r>
              <a:rPr lang="tr-TR" altLang="tr-TR" sz="2400" b="1" dirty="0" smtClean="0">
                <a:solidFill>
                  <a:srgbClr val="7030A0"/>
                </a:solidFill>
              </a:rPr>
              <a:t>:</a:t>
            </a:r>
            <a:endParaRPr lang="tr-TR" altLang="tr-TR" sz="2400" b="1" dirty="0">
              <a:solidFill>
                <a:srgbClr val="7030A0"/>
              </a:solidFill>
            </a:endParaRP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a:t>
            </a:r>
            <a:r>
              <a:rPr lang="tr-TR" altLang="tr-TR" sz="2400" smtClean="0">
                <a:solidFill>
                  <a:srgbClr val="7030A0"/>
                </a:solidFill>
              </a:rPr>
              <a:t>üniversitelere </a:t>
            </a:r>
            <a:r>
              <a:rPr lang="tr-TR" altLang="tr-TR" sz="2400">
                <a:solidFill>
                  <a:srgbClr val="7030A0"/>
                </a:solidFill>
              </a:rPr>
              <a:t>öğretim </a:t>
            </a:r>
            <a:r>
              <a:rPr lang="tr-TR" altLang="tr-TR" sz="2400" smtClean="0">
                <a:solidFill>
                  <a:srgbClr val="7030A0"/>
                </a:solidFill>
              </a:rPr>
              <a:t>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smtClean="0">
                <a:solidFill>
                  <a:srgbClr val="7030A0"/>
                </a:solidFill>
              </a:rPr>
              <a:t>Yabancı </a:t>
            </a:r>
            <a:r>
              <a:rPr lang="tr-TR" altLang="tr-TR" sz="2400" dirty="0">
                <a:solidFill>
                  <a:srgbClr val="7030A0"/>
                </a:solidFill>
              </a:rPr>
              <a:t>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ORGANİZASYON ŞEMASI</a:t>
            </a:r>
            <a:endParaRPr lang="tr-TR" sz="2400" b="1" dirty="0"/>
          </a:p>
        </p:txBody>
      </p:sp>
      <p:pic>
        <p:nvPicPr>
          <p:cNvPr id="7" name="Resim 6"/>
          <p:cNvPicPr>
            <a:picLocks noChangeAspect="1"/>
          </p:cNvPicPr>
          <p:nvPr/>
        </p:nvPicPr>
        <p:blipFill>
          <a:blip r:embed="rId2"/>
          <a:stretch>
            <a:fillRect/>
          </a:stretch>
        </p:blipFill>
        <p:spPr>
          <a:xfrm>
            <a:off x="428625" y="1554317"/>
            <a:ext cx="10258425" cy="3749365"/>
          </a:xfrm>
          <a:prstGeom prst="rect">
            <a:avLst/>
          </a:prstGeom>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DURUMU</a:t>
            </a:r>
            <a:endParaRPr lang="tr-TR" sz="2400" b="1" dirty="0"/>
          </a:p>
        </p:txBody>
      </p:sp>
      <p:pic>
        <p:nvPicPr>
          <p:cNvPr id="4" name="Resim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Metin kutusu"/>
          <p:cNvSpPr txBox="1"/>
          <p:nvPr/>
        </p:nvSpPr>
        <p:spPr>
          <a:xfrm>
            <a:off x="5016136" y="3057307"/>
            <a:ext cx="1901984" cy="461665"/>
          </a:xfrm>
          <a:prstGeom prst="rect">
            <a:avLst/>
          </a:prstGeom>
          <a:noFill/>
        </p:spPr>
        <p:txBody>
          <a:bodyPr wrap="square" rtlCol="0">
            <a:spAutoFit/>
          </a:bodyPr>
          <a:lstStyle/>
          <a:p>
            <a:r>
              <a:rPr lang="tr-TR" sz="1200" b="1" dirty="0" smtClean="0"/>
              <a:t>Doç. Dr. Harun BEKTAŞ</a:t>
            </a:r>
          </a:p>
          <a:p>
            <a:pPr algn="ctr"/>
            <a:r>
              <a:rPr lang="tr-TR" sz="1200" dirty="0" smtClean="0"/>
              <a:t>(Müdür)</a:t>
            </a:r>
            <a:endParaRPr lang="tr-TR" sz="1200" dirty="0"/>
          </a:p>
        </p:txBody>
      </p:sp>
      <p:sp>
        <p:nvSpPr>
          <p:cNvPr id="9" name="8 Metin kutusu"/>
          <p:cNvSpPr txBox="1"/>
          <p:nvPr/>
        </p:nvSpPr>
        <p:spPr>
          <a:xfrm>
            <a:off x="1145177" y="4110445"/>
            <a:ext cx="1264069" cy="1015663"/>
          </a:xfrm>
          <a:prstGeom prst="rect">
            <a:avLst/>
          </a:prstGeom>
          <a:noFill/>
        </p:spPr>
        <p:txBody>
          <a:bodyPr wrap="square" rtlCol="0">
            <a:spAutoFit/>
          </a:bodyPr>
          <a:lstStyle/>
          <a:p>
            <a:endParaRPr lang="tr-TR" sz="1200" b="1" dirty="0" smtClean="0"/>
          </a:p>
          <a:p>
            <a:endParaRPr lang="tr-TR" sz="1200" b="1" dirty="0"/>
          </a:p>
          <a:p>
            <a:r>
              <a:rPr lang="tr-TR" sz="1200" b="1" dirty="0" smtClean="0"/>
              <a:t>Dr</a:t>
            </a:r>
            <a:r>
              <a:rPr lang="tr-TR" sz="1200" b="1" dirty="0"/>
              <a:t>. </a:t>
            </a:r>
            <a:r>
              <a:rPr lang="tr-TR" sz="1200" b="1" dirty="0" err="1"/>
              <a:t>Öğr</a:t>
            </a:r>
            <a:r>
              <a:rPr lang="tr-TR" sz="1200" b="1" dirty="0"/>
              <a:t>. Üyesi </a:t>
            </a:r>
            <a:r>
              <a:rPr lang="tr-TR" sz="1200" b="1" dirty="0" err="1" smtClean="0"/>
              <a:t>M.Sefa</a:t>
            </a:r>
            <a:r>
              <a:rPr lang="tr-TR" sz="1200" b="1" dirty="0" smtClean="0"/>
              <a:t> ULUTAŞ</a:t>
            </a:r>
          </a:p>
          <a:p>
            <a:pPr algn="ctr"/>
            <a:r>
              <a:rPr lang="tr-TR" sz="1200" dirty="0" smtClean="0"/>
              <a:t>(Müdür Yrd.)</a:t>
            </a:r>
            <a:endParaRPr lang="tr-TR" sz="1200" dirty="0"/>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smtClean="0"/>
              <a:t>Dr. </a:t>
            </a:r>
            <a:r>
              <a:rPr lang="tr-TR" sz="1200" b="1" dirty="0" err="1" smtClean="0"/>
              <a:t>Öğr</a:t>
            </a:r>
            <a:r>
              <a:rPr lang="tr-TR" sz="1200" b="1" dirty="0" smtClean="0"/>
              <a:t>. Üyesi Semih AÇIKBAŞ</a:t>
            </a:r>
          </a:p>
          <a:p>
            <a:pPr algn="ctr"/>
            <a:r>
              <a:rPr lang="tr-TR" sz="1200" dirty="0" smtClean="0"/>
              <a:t>(Müdür Yrd.)</a:t>
            </a:r>
            <a:endParaRPr lang="tr-TR" sz="1200" dirty="0"/>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smtClean="0"/>
              <a:t>Mehmet Sait AKSU</a:t>
            </a:r>
          </a:p>
          <a:p>
            <a:pPr algn="ctr"/>
            <a:r>
              <a:rPr lang="tr-TR" sz="1200" dirty="0" smtClean="0"/>
              <a:t>(Enstitü Sekreteri)</a:t>
            </a:r>
            <a:endParaRPr lang="tr-TR" sz="1200" dirty="0"/>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smtClean="0"/>
              <a:t>Hasan ÖZDEN</a:t>
            </a:r>
          </a:p>
          <a:p>
            <a:pPr algn="ctr"/>
            <a:r>
              <a:rPr lang="tr-TR" sz="1200" dirty="0" smtClean="0"/>
              <a:t>(Memur)</a:t>
            </a:r>
            <a:endParaRPr lang="tr-TR" sz="1200" dirty="0"/>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smtClean="0"/>
              <a:t>Cihat TÜRKAN</a:t>
            </a:r>
          </a:p>
          <a:p>
            <a:pPr algn="ctr"/>
            <a:r>
              <a:rPr lang="tr-TR" sz="1200" dirty="0" smtClean="0"/>
              <a:t>(Memur)</a:t>
            </a:r>
            <a:endParaRPr lang="tr-TR" sz="1200" dirty="0"/>
          </a:p>
        </p:txBody>
      </p:sp>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pic>
        <p:nvPicPr>
          <p:cNvPr id="15" name="Picture 6" descr="http://www.siirt.edu.tr/foto/userfoto/20160519_104857.jpg20173221423691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7664" y="1071119"/>
            <a:ext cx="3495566" cy="1939925"/>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www.siirt.edu.tr/foto/userfoto/Sefa%20Edit.jpg20226221184732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783" y="2386012"/>
            <a:ext cx="2401888" cy="20475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www.siirt.edu.tr/foto/userfoto/citations.jpg202332812474547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2277" y="2257424"/>
            <a:ext cx="1638300" cy="2176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2"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 (ANABİLİM DALLARIMIZ)</a:t>
            </a:r>
            <a:endParaRPr lang="tr-TR" sz="2400" b="1" dirty="0"/>
          </a:p>
        </p:txBody>
      </p:sp>
      <p:sp>
        <p:nvSpPr>
          <p:cNvPr id="4" name="Dikdörtgen 3"/>
          <p:cNvSpPr/>
          <p:nvPr/>
        </p:nvSpPr>
        <p:spPr>
          <a:xfrm>
            <a:off x="571500" y="1085119"/>
            <a:ext cx="4981401" cy="5324535"/>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a:t>
            </a:r>
            <a:r>
              <a:rPr lang="tr-TR" sz="2000" b="1" i="1" dirty="0" smtClean="0">
                <a:solidFill>
                  <a:srgbClr val="7030A0"/>
                </a:solidFill>
                <a:latin typeface="Times New Roman" pitchFamily="18" charset="0"/>
                <a:cs typeface="Times New Roman" pitchFamily="18" charset="0"/>
              </a:rPr>
              <a:t> </a:t>
            </a:r>
            <a:endParaRPr lang="tr-TR" sz="2000" b="1" i="1" dirty="0">
              <a:solidFill>
                <a:srgbClr val="7030A0"/>
              </a:solidFill>
              <a:latin typeface="Times New Roman" pitchFamily="18" charset="0"/>
              <a:cs typeface="Times New Roman" pitchFamily="18" charset="0"/>
            </a:endParaRP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t>
            </a:r>
            <a:r>
              <a:rPr lang="tr-TR" sz="2000" b="1" i="1" dirty="0" smtClean="0">
                <a:solidFill>
                  <a:srgbClr val="7030A0"/>
                </a:solidFill>
                <a:latin typeface="Times New Roman" pitchFamily="18" charset="0"/>
                <a:cs typeface="Times New Roman" pitchFamily="18" charset="0"/>
              </a:rPr>
              <a:t>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smtClean="0">
                <a:solidFill>
                  <a:srgbClr val="7030A0"/>
                </a:solidFill>
                <a:latin typeface="Times New Roman" pitchFamily="18" charset="0"/>
                <a:cs typeface="Times New Roman" pitchFamily="18" charset="0"/>
              </a:rPr>
              <a:t>12</a:t>
            </a:r>
            <a:r>
              <a:rPr lang="tr-TR" sz="2000" b="1" i="1" dirty="0">
                <a:solidFill>
                  <a:srgbClr val="7030A0"/>
                </a:solidFill>
                <a:latin typeface="Times New Roman" pitchFamily="18" charset="0"/>
                <a:cs typeface="Times New Roman" pitchFamily="18" charset="0"/>
              </a:rPr>
              <a:t>.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t>
            </a:r>
            <a:r>
              <a:rPr lang="tr-TR" sz="2000" b="1" i="1" dirty="0" smtClean="0">
                <a:solidFill>
                  <a:srgbClr val="7030A0"/>
                </a:solidFill>
                <a:latin typeface="Times New Roman" pitchFamily="18" charset="0"/>
                <a:cs typeface="Times New Roman" pitchFamily="18" charset="0"/>
              </a:rPr>
              <a:t>ABD</a:t>
            </a:r>
          </a:p>
          <a:p>
            <a:pPr marL="812800" indent="-812800">
              <a:defRPr/>
            </a:pPr>
            <a:r>
              <a:rPr lang="tr-TR" sz="2000" b="1" i="1" dirty="0" smtClean="0">
                <a:solidFill>
                  <a:srgbClr val="7030A0"/>
                </a:solidFill>
                <a:latin typeface="Times New Roman" pitchFamily="18" charset="0"/>
                <a:cs typeface="Times New Roman" pitchFamily="18" charset="0"/>
              </a:rPr>
              <a:t>15. Bilgisayar Mühendisliği ABD</a:t>
            </a:r>
          </a:p>
          <a:p>
            <a:pPr marL="812800" indent="-812800">
              <a:defRPr/>
            </a:pPr>
            <a:r>
              <a:rPr lang="tr-TR" sz="2000" b="1" i="1" dirty="0" smtClean="0">
                <a:solidFill>
                  <a:srgbClr val="7030A0"/>
                </a:solidFill>
                <a:latin typeface="Times New Roman" pitchFamily="18" charset="0"/>
                <a:cs typeface="Times New Roman" pitchFamily="18" charset="0"/>
              </a:rPr>
              <a:t>16. Bitki Koruma ABD</a:t>
            </a:r>
            <a:endParaRPr lang="tr-TR" sz="2000" b="1" i="1" dirty="0">
              <a:solidFill>
                <a:srgbClr val="7030A0"/>
              </a:solidFill>
              <a:latin typeface="Times New Roman" pitchFamily="18" charset="0"/>
              <a:cs typeface="Times New Roman" pitchFamily="18" charset="0"/>
            </a:endParaRPr>
          </a:p>
        </p:txBody>
      </p:sp>
      <p:sp>
        <p:nvSpPr>
          <p:cNvPr id="6" name="Dikdörtgen 5"/>
          <p:cNvSpPr/>
          <p:nvPr/>
        </p:nvSpPr>
        <p:spPr>
          <a:xfrm>
            <a:off x="6157913" y="1857375"/>
            <a:ext cx="5878916" cy="2246769"/>
          </a:xfrm>
          <a:prstGeom prst="rect">
            <a:avLst/>
          </a:prstGeom>
        </p:spPr>
        <p:txBody>
          <a:bodyPr wrap="square">
            <a:spAutoFit/>
          </a:bodyPr>
          <a:lstStyle/>
          <a:p>
            <a:pPr algn="ctr">
              <a:buFontTx/>
              <a:buNone/>
              <a:defRPr/>
            </a:pPr>
            <a:r>
              <a:rPr lang="tr-TR" sz="2000" i="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endPar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 (</a:t>
            </a:r>
            <a:r>
              <a:rPr lang="tr-TR" sz="2000" i="1" dirty="0" err="1"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p>
          <a:p>
            <a:pPr marL="514350" indent="-514350">
              <a:buFontTx/>
              <a:buNone/>
              <a:defRPr/>
            </a:pP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6. Bahçe Bitkileri ABD</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
                                            <p:txEl>
                                              <p:pRg st="16" end="16"/>
                                            </p:txEl>
                                          </p:spTgt>
                                        </p:tgtEl>
                                        <p:attrNameLst>
                                          <p:attrName>style.visibility</p:attrName>
                                        </p:attrNameLst>
                                      </p:cBhvr>
                                      <p:to>
                                        <p:strVal val="visible"/>
                                      </p:to>
                                    </p:set>
                                    <p:anim calcmode="lin" valueType="num">
                                      <p:cBhvr additive="base">
                                        <p:cTn id="93" dur="500" fill="hold"/>
                                        <p:tgtEl>
                                          <p:spTgt spid="4">
                                            <p:txEl>
                                              <p:pRg st="16" end="16"/>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4">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1" fill="hold" nodeType="clickEffect">
                                  <p:stCondLst>
                                    <p:cond delay="0"/>
                                  </p:stCondLst>
                                  <p:childTnLst>
                                    <p:set>
                                      <p:cBhvr>
                                        <p:cTn id="98" dur="1" fill="hold">
                                          <p:stCondLst>
                                            <p:cond delay="0"/>
                                          </p:stCondLst>
                                        </p:cTn>
                                        <p:tgtEl>
                                          <p:spTgt spid="6">
                                            <p:txEl>
                                              <p:pRg st="0" end="0"/>
                                            </p:txEl>
                                          </p:spTgt>
                                        </p:tgtEl>
                                        <p:attrNameLst>
                                          <p:attrName>style.visibility</p:attrName>
                                        </p:attrNameLst>
                                      </p:cBhvr>
                                      <p:to>
                                        <p:strVal val="visible"/>
                                      </p:to>
                                    </p:set>
                                    <p:anim calcmode="lin" valueType="num">
                                      <p:cBhvr additive="base">
                                        <p:cTn id="9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6">
                                            <p:txEl>
                                              <p:pRg st="1" end="1"/>
                                            </p:txEl>
                                          </p:spTgt>
                                        </p:tgtEl>
                                        <p:attrNameLst>
                                          <p:attrName>style.visibility</p:attrName>
                                        </p:attrNameLst>
                                      </p:cBhvr>
                                      <p:to>
                                        <p:strVal val="visible"/>
                                      </p:to>
                                    </p:set>
                                    <p:anim calcmode="lin" valueType="num">
                                      <p:cBhvr additive="base">
                                        <p:cTn id="10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nodeType="clickEffect">
                                  <p:stCondLst>
                                    <p:cond delay="0"/>
                                  </p:stCondLst>
                                  <p:childTnLst>
                                    <p:set>
                                      <p:cBhvr>
                                        <p:cTn id="110" dur="1" fill="hold">
                                          <p:stCondLst>
                                            <p:cond delay="0"/>
                                          </p:stCondLst>
                                        </p:cTn>
                                        <p:tgtEl>
                                          <p:spTgt spid="6">
                                            <p:txEl>
                                              <p:pRg st="2" end="2"/>
                                            </p:txEl>
                                          </p:spTgt>
                                        </p:tgtEl>
                                        <p:attrNameLst>
                                          <p:attrName>style.visibility</p:attrName>
                                        </p:attrNameLst>
                                      </p:cBhvr>
                                      <p:to>
                                        <p:strVal val="visible"/>
                                      </p:to>
                                    </p:set>
                                    <p:anim calcmode="lin" valueType="num">
                                      <p:cBhvr additive="base">
                                        <p:cTn id="11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2" presetClass="entr" presetSubtype="4" fill="hold" nodeType="clickEffect">
                                  <p:stCondLst>
                                    <p:cond delay="0"/>
                                  </p:stCondLst>
                                  <p:childTnLst>
                                    <p:set>
                                      <p:cBhvr>
                                        <p:cTn id="116" dur="1" fill="hold">
                                          <p:stCondLst>
                                            <p:cond delay="0"/>
                                          </p:stCondLst>
                                        </p:cTn>
                                        <p:tgtEl>
                                          <p:spTgt spid="6">
                                            <p:txEl>
                                              <p:pRg st="3" end="3"/>
                                            </p:txEl>
                                          </p:spTgt>
                                        </p:tgtEl>
                                        <p:attrNameLst>
                                          <p:attrName>style.visibility</p:attrName>
                                        </p:attrNameLst>
                                      </p:cBhvr>
                                      <p:to>
                                        <p:strVal val="visible"/>
                                      </p:to>
                                    </p:set>
                                    <p:anim calcmode="lin" valueType="num">
                                      <p:cBhvr additive="base">
                                        <p:cTn id="11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1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nodeType="clickEffect">
                                  <p:stCondLst>
                                    <p:cond delay="0"/>
                                  </p:stCondLst>
                                  <p:childTnLst>
                                    <p:set>
                                      <p:cBhvr>
                                        <p:cTn id="122" dur="1" fill="hold">
                                          <p:stCondLst>
                                            <p:cond delay="0"/>
                                          </p:stCondLst>
                                        </p:cTn>
                                        <p:tgtEl>
                                          <p:spTgt spid="6">
                                            <p:txEl>
                                              <p:pRg st="4" end="4"/>
                                            </p:txEl>
                                          </p:spTgt>
                                        </p:tgtEl>
                                        <p:attrNameLst>
                                          <p:attrName>style.visibility</p:attrName>
                                        </p:attrNameLst>
                                      </p:cBhvr>
                                      <p:to>
                                        <p:strVal val="visible"/>
                                      </p:to>
                                    </p:set>
                                    <p:anim calcmode="lin" valueType="num">
                                      <p:cBhvr additive="base">
                                        <p:cTn id="1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nodeType="clickEffect">
                                  <p:stCondLst>
                                    <p:cond delay="0"/>
                                  </p:stCondLst>
                                  <p:childTnLst>
                                    <p:set>
                                      <p:cBhvr>
                                        <p:cTn id="128" dur="1" fill="hold">
                                          <p:stCondLst>
                                            <p:cond delay="0"/>
                                          </p:stCondLst>
                                        </p:cTn>
                                        <p:tgtEl>
                                          <p:spTgt spid="6">
                                            <p:txEl>
                                              <p:pRg st="5" end="5"/>
                                            </p:txEl>
                                          </p:spTgt>
                                        </p:tgtEl>
                                        <p:attrNameLst>
                                          <p:attrName>style.visibility</p:attrName>
                                        </p:attrNameLst>
                                      </p:cBhvr>
                                      <p:to>
                                        <p:strVal val="visible"/>
                                      </p:to>
                                    </p:set>
                                    <p:anim calcmode="lin" valueType="num">
                                      <p:cBhvr additive="base">
                                        <p:cTn id="12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3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1" fill="hold">
                      <p:stCondLst>
                        <p:cond delay="indefinite"/>
                      </p:stCondLst>
                      <p:childTnLst>
                        <p:par>
                          <p:cTn id="132" fill="hold">
                            <p:stCondLst>
                              <p:cond delay="0"/>
                            </p:stCondLst>
                            <p:childTnLst>
                              <p:par>
                                <p:cTn id="133" presetID="2" presetClass="entr" presetSubtype="4" fill="hold" nodeType="clickEffect">
                                  <p:stCondLst>
                                    <p:cond delay="0"/>
                                  </p:stCondLst>
                                  <p:childTnLst>
                                    <p:set>
                                      <p:cBhvr>
                                        <p:cTn id="134" dur="1" fill="hold">
                                          <p:stCondLst>
                                            <p:cond delay="0"/>
                                          </p:stCondLst>
                                        </p:cTn>
                                        <p:tgtEl>
                                          <p:spTgt spid="6">
                                            <p:txEl>
                                              <p:pRg st="6" end="6"/>
                                            </p:txEl>
                                          </p:spTgt>
                                        </p:tgtEl>
                                        <p:attrNameLst>
                                          <p:attrName>style.visibility</p:attrName>
                                        </p:attrNameLst>
                                      </p:cBhvr>
                                      <p:to>
                                        <p:strVal val="visible"/>
                                      </p:to>
                                    </p:set>
                                    <p:anim calcmode="lin" valueType="num">
                                      <p:cBhvr additive="base">
                                        <p:cTn id="13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13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YÖNETİM KURULU ÜYELERİ</a:t>
            </a:r>
            <a:endParaRPr lang="tr-TR" sz="2400" b="1" dirty="0"/>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a:t>
            </a:r>
            <a:r>
              <a:rPr lang="tr-TR" altLang="tr-TR" sz="2400" dirty="0" smtClean="0">
                <a:solidFill>
                  <a:srgbClr val="7030A0"/>
                </a:solidFill>
              </a:rPr>
              <a:t>Harun BEKTAŞ</a:t>
            </a:r>
            <a:r>
              <a:rPr lang="tr-TR" altLang="tr-TR" sz="2400" dirty="0">
                <a:solidFill>
                  <a:srgbClr val="7030A0"/>
                </a:solidFill>
              </a:rPr>
              <a:t>	</a:t>
            </a:r>
            <a:r>
              <a:rPr lang="tr-TR" altLang="tr-TR" sz="2400" dirty="0" smtClean="0">
                <a:solidFill>
                  <a:srgbClr val="7030A0"/>
                </a:solidFill>
              </a:rPr>
              <a:t>             Başkan </a:t>
            </a:r>
            <a:r>
              <a:rPr lang="tr-TR" altLang="tr-TR" sz="2400" dirty="0">
                <a:solidFill>
                  <a:srgbClr val="7030A0"/>
                </a:solidFill>
              </a:rPr>
              <a:t>	</a:t>
            </a:r>
            <a:r>
              <a:rPr lang="tr-TR" altLang="tr-TR" sz="2400" dirty="0" smtClean="0">
                <a:solidFill>
                  <a:srgbClr val="7030A0"/>
                </a:solidFill>
              </a:rPr>
              <a:t>        Enstitü </a:t>
            </a:r>
            <a:r>
              <a:rPr lang="tr-TR" altLang="tr-TR" sz="2400" dirty="0">
                <a:solidFill>
                  <a:srgbClr val="7030A0"/>
                </a:solidFill>
              </a:rPr>
              <a:t>Müdürü </a:t>
            </a:r>
          </a:p>
          <a:p>
            <a:endParaRPr lang="tr-TR" altLang="tr-TR" sz="2400" dirty="0">
              <a:solidFill>
                <a:srgbClr val="7030A0"/>
              </a:solidFill>
            </a:endParaRPr>
          </a:p>
          <a:p>
            <a:r>
              <a:rPr lang="tr-TR" altLang="tr-TR" sz="2400" dirty="0" smtClean="0">
                <a:solidFill>
                  <a:srgbClr val="7030A0"/>
                </a:solidFill>
              </a:rPr>
              <a:t> </a:t>
            </a:r>
            <a:r>
              <a:rPr lang="tr-TR" altLang="tr-TR" sz="2400" dirty="0" err="1" smtClean="0">
                <a:solidFill>
                  <a:srgbClr val="7030A0"/>
                </a:solidFill>
              </a:rPr>
              <a:t>Dr.Öğr</a:t>
            </a:r>
            <a:r>
              <a:rPr lang="tr-TR" altLang="tr-TR" sz="2400" dirty="0" smtClean="0">
                <a:solidFill>
                  <a:srgbClr val="7030A0"/>
                </a:solidFill>
              </a:rPr>
              <a:t>. Üyesi </a:t>
            </a:r>
            <a:r>
              <a:rPr lang="tr-TR" altLang="tr-TR" sz="2400" dirty="0" err="1" smtClean="0">
                <a:solidFill>
                  <a:srgbClr val="7030A0"/>
                </a:solidFill>
              </a:rPr>
              <a:t>M.Sefa</a:t>
            </a:r>
            <a:r>
              <a:rPr lang="tr-TR" altLang="tr-TR" sz="2400" dirty="0" smtClean="0">
                <a:solidFill>
                  <a:srgbClr val="7030A0"/>
                </a:solidFill>
              </a:rPr>
              <a:t> ULUTAŞ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a:t>
            </a:r>
          </a:p>
          <a:p>
            <a:endParaRPr lang="tr-TR" altLang="tr-TR" sz="2400" dirty="0">
              <a:solidFill>
                <a:srgbClr val="7030A0"/>
              </a:solidFill>
            </a:endParaRPr>
          </a:p>
          <a:p>
            <a:r>
              <a:rPr lang="tr-TR" altLang="tr-TR" sz="2400" dirty="0">
                <a:solidFill>
                  <a:srgbClr val="7030A0"/>
                </a:solidFill>
              </a:rPr>
              <a:t> </a:t>
            </a:r>
            <a:r>
              <a:rPr lang="tr-TR" altLang="tr-TR" sz="2400" dirty="0" err="1" smtClean="0">
                <a:solidFill>
                  <a:srgbClr val="7030A0"/>
                </a:solidFill>
              </a:rPr>
              <a:t>Dr.Öğr</a:t>
            </a:r>
            <a:r>
              <a:rPr lang="tr-TR" altLang="tr-TR" sz="2400" dirty="0" smtClean="0">
                <a:solidFill>
                  <a:srgbClr val="7030A0"/>
                </a:solidFill>
              </a:rPr>
              <a:t>. Üyesi Semih AÇIKBAŞ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 </a:t>
            </a:r>
          </a:p>
          <a:p>
            <a:endParaRPr lang="tr-TR" altLang="tr-TR" sz="2400" dirty="0">
              <a:solidFill>
                <a:srgbClr val="7030A0"/>
              </a:solidFill>
            </a:endParaRPr>
          </a:p>
          <a:p>
            <a:r>
              <a:rPr lang="tr-TR" altLang="tr-TR" sz="2400" dirty="0">
                <a:solidFill>
                  <a:srgbClr val="7030A0"/>
                </a:solidFill>
              </a:rPr>
              <a:t> Prof. Dr. </a:t>
            </a:r>
            <a:r>
              <a:rPr lang="tr-TR" altLang="tr-TR" sz="2400" dirty="0" smtClean="0">
                <a:solidFill>
                  <a:srgbClr val="7030A0"/>
                </a:solidFill>
              </a:rPr>
              <a:t>Çetin KARADEMİR     </a:t>
            </a:r>
            <a:r>
              <a:rPr lang="tr-TR" altLang="tr-TR" sz="2400" dirty="0">
                <a:solidFill>
                  <a:srgbClr val="7030A0"/>
                </a:solidFill>
              </a:rPr>
              <a:t>	Üye	</a:t>
            </a:r>
            <a:r>
              <a:rPr lang="tr-TR" altLang="tr-TR" sz="2400" dirty="0" smtClean="0">
                <a:solidFill>
                  <a:srgbClr val="7030A0"/>
                </a:solidFill>
              </a:rPr>
              <a:t>       Mühendislik Fakültesi Dekanı</a:t>
            </a:r>
            <a:endParaRPr lang="tr-TR" altLang="tr-TR" sz="2400" dirty="0">
              <a:solidFill>
                <a:srgbClr val="7030A0"/>
              </a:solidFill>
            </a:endParaRPr>
          </a:p>
          <a:p>
            <a:endParaRPr lang="tr-TR" altLang="tr-TR" sz="2400" dirty="0">
              <a:solidFill>
                <a:srgbClr val="7030A0"/>
              </a:solidFill>
            </a:endParaRPr>
          </a:p>
          <a:p>
            <a:r>
              <a:rPr lang="tr-TR" altLang="tr-TR" sz="2400" dirty="0">
                <a:solidFill>
                  <a:srgbClr val="7030A0"/>
                </a:solidFill>
              </a:rPr>
              <a:t> </a:t>
            </a:r>
            <a:r>
              <a:rPr lang="tr-TR" altLang="tr-TR" sz="2400" dirty="0" smtClean="0">
                <a:solidFill>
                  <a:srgbClr val="7030A0"/>
                </a:solidFill>
              </a:rPr>
              <a:t>Doç. </a:t>
            </a:r>
            <a:r>
              <a:rPr lang="tr-TR" altLang="tr-TR" sz="2400" dirty="0">
                <a:solidFill>
                  <a:srgbClr val="7030A0"/>
                </a:solidFill>
              </a:rPr>
              <a:t>Dr. </a:t>
            </a:r>
            <a:r>
              <a:rPr lang="tr-TR" altLang="tr-TR" sz="2400" dirty="0" smtClean="0">
                <a:solidFill>
                  <a:srgbClr val="7030A0"/>
                </a:solidFill>
              </a:rPr>
              <a:t>Mesut BUDAK</a:t>
            </a:r>
            <a:r>
              <a:rPr lang="tr-TR" altLang="tr-TR" sz="2400" dirty="0">
                <a:solidFill>
                  <a:srgbClr val="7030A0"/>
                </a:solidFill>
              </a:rPr>
              <a:t>	</a:t>
            </a:r>
            <a:r>
              <a:rPr lang="tr-TR" altLang="tr-TR" sz="2400" dirty="0" smtClean="0">
                <a:solidFill>
                  <a:srgbClr val="7030A0"/>
                </a:solidFill>
              </a:rPr>
              <a:t>             Üye</a:t>
            </a:r>
            <a:r>
              <a:rPr lang="tr-TR" altLang="tr-TR" sz="2400" dirty="0">
                <a:solidFill>
                  <a:srgbClr val="7030A0"/>
                </a:solidFill>
              </a:rPr>
              <a:t>	</a:t>
            </a:r>
            <a:r>
              <a:rPr lang="tr-TR" altLang="tr-TR" sz="2400" dirty="0" smtClean="0">
                <a:solidFill>
                  <a:srgbClr val="7030A0"/>
                </a:solidFill>
              </a:rPr>
              <a:t>       Rektör </a:t>
            </a:r>
            <a:r>
              <a:rPr lang="tr-TR" altLang="tr-TR" sz="2400" dirty="0">
                <a:solidFill>
                  <a:srgbClr val="7030A0"/>
                </a:solidFill>
              </a:rPr>
              <a:t>Yardımcısı						</a:t>
            </a:r>
          </a:p>
          <a:p>
            <a:r>
              <a:rPr lang="tr-TR" altLang="tr-TR" sz="2400" dirty="0" smtClean="0">
                <a:solidFill>
                  <a:srgbClr val="7030A0"/>
                </a:solidFill>
              </a:rPr>
              <a:t>Doç. </a:t>
            </a:r>
            <a:r>
              <a:rPr lang="tr-TR" altLang="tr-TR" sz="2400" dirty="0">
                <a:solidFill>
                  <a:srgbClr val="7030A0"/>
                </a:solidFill>
              </a:rPr>
              <a:t>Dr. </a:t>
            </a:r>
            <a:r>
              <a:rPr lang="tr-TR" altLang="tr-TR" sz="2400" dirty="0" smtClean="0">
                <a:solidFill>
                  <a:srgbClr val="7030A0"/>
                </a:solidFill>
              </a:rPr>
              <a:t>Mehmet FİDAN                       Üye</a:t>
            </a:r>
            <a:r>
              <a:rPr lang="tr-TR" altLang="tr-TR" sz="2400" dirty="0">
                <a:solidFill>
                  <a:srgbClr val="7030A0"/>
                </a:solidFill>
              </a:rPr>
              <a:t>	</a:t>
            </a:r>
            <a:r>
              <a:rPr lang="tr-TR" altLang="tr-TR" sz="2400" dirty="0" smtClean="0">
                <a:solidFill>
                  <a:srgbClr val="7030A0"/>
                </a:solidFill>
              </a:rPr>
              <a:t>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KURULU ÜYELERİ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3725229324"/>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a:t>
                      </a:r>
                      <a:r>
                        <a:rPr lang="tr-TR" dirty="0" smtClean="0">
                          <a:solidFill>
                            <a:srgbClr val="7030A0"/>
                          </a:solidFill>
                        </a:rPr>
                        <a:t>Harun BEKTAŞ                              </a:t>
                      </a:r>
                      <a:endParaRPr lang="tr-TR" dirty="0">
                        <a:solidFill>
                          <a:srgbClr val="7030A0"/>
                        </a:solidFill>
                      </a:endParaRPr>
                    </a:p>
                  </a:txBody>
                  <a:tcPr marL="59232" marR="59232" marT="0" marB="0" anchor="ctr">
                    <a:solidFill>
                      <a:schemeClr val="bg1"/>
                    </a:solidFill>
                  </a:tcPr>
                </a:tc>
                <a:tc>
                  <a:txBody>
                    <a:bodyPr/>
                    <a:lstStyle/>
                    <a:p>
                      <a:pPr>
                        <a:spcAft>
                          <a:spcPts val="0"/>
                        </a:spcAft>
                      </a:pPr>
                      <a:r>
                        <a:rPr lang="tr-TR" b="0" dirty="0" smtClean="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a:t>
                      </a:r>
                      <a:r>
                        <a:rPr lang="tr-TR" b="0" dirty="0" smtClean="0">
                          <a:solidFill>
                            <a:srgbClr val="7030A0"/>
                          </a:solidFill>
                        </a:rPr>
                        <a:t>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smtClean="0">
                          <a:solidFill>
                            <a:srgbClr val="7030A0"/>
                          </a:solidFill>
                        </a:rPr>
                        <a:t>Dr.</a:t>
                      </a:r>
                      <a:r>
                        <a:rPr lang="tr-TR" baseline="0" dirty="0" smtClean="0">
                          <a:solidFill>
                            <a:srgbClr val="7030A0"/>
                          </a:solidFill>
                        </a:rPr>
                        <a:t> </a:t>
                      </a:r>
                      <a:r>
                        <a:rPr lang="tr-TR" baseline="0" dirty="0" err="1" smtClean="0">
                          <a:solidFill>
                            <a:srgbClr val="7030A0"/>
                          </a:solidFill>
                        </a:rPr>
                        <a:t>Öğr</a:t>
                      </a:r>
                      <a:r>
                        <a:rPr lang="tr-TR" baseline="0" dirty="0" smtClean="0">
                          <a:solidFill>
                            <a:srgbClr val="7030A0"/>
                          </a:solidFill>
                        </a:rPr>
                        <a:t>. Üyesi </a:t>
                      </a:r>
                      <a:r>
                        <a:rPr lang="tr-TR" baseline="0" dirty="0" err="1" smtClean="0">
                          <a:solidFill>
                            <a:srgbClr val="7030A0"/>
                          </a:solidFill>
                        </a:rPr>
                        <a:t>M.Sefa</a:t>
                      </a:r>
                      <a:r>
                        <a:rPr lang="tr-TR" baseline="0" dirty="0" smtClean="0">
                          <a:solidFill>
                            <a:srgbClr val="7030A0"/>
                          </a:solidFill>
                        </a:rPr>
                        <a:t> ULUTAŞ</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smtClean="0">
                          <a:solidFill>
                            <a:srgbClr val="7030A0"/>
                          </a:solidFill>
                        </a:rPr>
                        <a:t>Semih AÇIKBAŞ</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smtClean="0">
                          <a:solidFill>
                            <a:srgbClr val="7030A0"/>
                          </a:solidFill>
                        </a:rPr>
                        <a:t>Doç. </a:t>
                      </a:r>
                      <a:r>
                        <a:rPr lang="tr-TR" dirty="0">
                          <a:solidFill>
                            <a:srgbClr val="7030A0"/>
                          </a:solidFill>
                        </a:rPr>
                        <a:t>Dr. </a:t>
                      </a:r>
                      <a:r>
                        <a:rPr lang="tr-TR" dirty="0" smtClean="0">
                          <a:solidFill>
                            <a:srgbClr val="7030A0"/>
                          </a:solidFill>
                        </a:rPr>
                        <a:t>Yakup ASLAN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smtClean="0">
                          <a:solidFill>
                            <a:srgbClr val="7030A0"/>
                          </a:solidFill>
                        </a:rPr>
                        <a:t>Dr. </a:t>
                      </a:r>
                      <a:r>
                        <a:rPr lang="tr-TR" dirty="0" err="1" smtClean="0">
                          <a:solidFill>
                            <a:srgbClr val="7030A0"/>
                          </a:solidFill>
                        </a:rPr>
                        <a:t>Öğr</a:t>
                      </a:r>
                      <a:r>
                        <a:rPr lang="tr-TR" dirty="0" smtClean="0">
                          <a:solidFill>
                            <a:srgbClr val="7030A0"/>
                          </a:solidFill>
                        </a:rPr>
                        <a:t>. Üyesi Murat AKDEMİR</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t>
                      </a:r>
                      <a:r>
                        <a:rPr lang="tr-TR" dirty="0" smtClean="0">
                          <a:solidFill>
                            <a:srgbClr val="7030A0"/>
                          </a:solidFill>
                        </a:rPr>
                        <a:t>ADB</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a:t>
                      </a:r>
                      <a:r>
                        <a:rPr lang="tr-TR" dirty="0" smtClean="0">
                          <a:solidFill>
                            <a:srgbClr val="7030A0"/>
                          </a:solidFill>
                        </a:rPr>
                        <a:t>Mehmet FİDAN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smtClean="0">
                          <a:solidFill>
                            <a:srgbClr val="7030A0"/>
                          </a:solidFill>
                        </a:rPr>
                        <a:t>Prof. </a:t>
                      </a:r>
                      <a:r>
                        <a:rPr lang="tr-TR" dirty="0">
                          <a:solidFill>
                            <a:srgbClr val="7030A0"/>
                          </a:solidFill>
                        </a:rPr>
                        <a:t>Dr. </a:t>
                      </a:r>
                      <a:r>
                        <a:rPr lang="tr-TR" dirty="0" smtClean="0">
                          <a:solidFill>
                            <a:srgbClr val="7030A0"/>
                          </a:solidFill>
                        </a:rPr>
                        <a:t>Saba SAMATYA</a:t>
                      </a:r>
                      <a:r>
                        <a:rPr lang="tr-TR" baseline="0" dirty="0" smtClean="0">
                          <a:solidFill>
                            <a:srgbClr val="7030A0"/>
                          </a:solidFill>
                        </a:rPr>
                        <a:t> ÖLMEZ</a:t>
                      </a:r>
                      <a:endParaRPr lang="tr-TR" dirty="0" smtClean="0">
                        <a:solidFill>
                          <a:srgbClr val="7030A0"/>
                        </a:solidFill>
                      </a:endParaRP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a:t>
                      </a:r>
                      <a:r>
                        <a:rPr lang="tr-TR" dirty="0" smtClean="0">
                          <a:solidFill>
                            <a:srgbClr val="7030A0"/>
                          </a:solidFill>
                        </a:rPr>
                        <a:t>Başkanı</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smtClean="0">
                          <a:solidFill>
                            <a:srgbClr val="7030A0"/>
                          </a:solidFill>
                        </a:rPr>
                        <a:t>Doç</a:t>
                      </a:r>
                      <a:r>
                        <a:rPr lang="tr-TR" dirty="0">
                          <a:solidFill>
                            <a:srgbClr val="7030A0"/>
                          </a:solidFill>
                        </a:rPr>
                        <a:t>. Dr. </a:t>
                      </a:r>
                      <a:r>
                        <a:rPr lang="tr-TR" dirty="0" smtClean="0">
                          <a:solidFill>
                            <a:srgbClr val="7030A0"/>
                          </a:solidFill>
                        </a:rPr>
                        <a:t>Nizamettin TURAN</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smtClean="0">
                          <a:solidFill>
                            <a:srgbClr val="7030A0"/>
                          </a:solidFill>
                        </a:rPr>
                        <a:t>Prof. </a:t>
                      </a:r>
                      <a:r>
                        <a:rPr lang="tr-TR" dirty="0">
                          <a:solidFill>
                            <a:srgbClr val="7030A0"/>
                          </a:solidFill>
                        </a:rPr>
                        <a:t>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smtClean="0">
                          <a:solidFill>
                            <a:srgbClr val="7030A0"/>
                          </a:solidFill>
                        </a:rPr>
                        <a:t>Prof. </a:t>
                      </a:r>
                      <a:r>
                        <a:rPr lang="tr-TR" dirty="0">
                          <a:solidFill>
                            <a:srgbClr val="7030A0"/>
                          </a:solidFill>
                        </a:rPr>
                        <a:t>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smtClean="0">
                          <a:solidFill>
                            <a:srgbClr val="7030A0"/>
                          </a:solidFill>
                        </a:rPr>
                        <a:t>Dr</a:t>
                      </a:r>
                      <a:r>
                        <a:rPr lang="tr-TR" dirty="0">
                          <a:solidFill>
                            <a:srgbClr val="7030A0"/>
                          </a:solidFill>
                        </a:rPr>
                        <a:t>. </a:t>
                      </a:r>
                      <a:r>
                        <a:rPr lang="tr-TR" dirty="0" err="1">
                          <a:solidFill>
                            <a:srgbClr val="7030A0"/>
                          </a:solidFill>
                        </a:rPr>
                        <a:t>Öğr</a:t>
                      </a:r>
                      <a:r>
                        <a:rPr lang="tr-TR" dirty="0">
                          <a:solidFill>
                            <a:srgbClr val="7030A0"/>
                          </a:solidFill>
                        </a:rPr>
                        <a:t>. Üyesi </a:t>
                      </a:r>
                      <a:r>
                        <a:rPr lang="tr-TR" dirty="0" err="1" smtClean="0">
                          <a:solidFill>
                            <a:srgbClr val="7030A0"/>
                          </a:solidFill>
                        </a:rPr>
                        <a:t>M.Ali</a:t>
                      </a:r>
                      <a:r>
                        <a:rPr lang="tr-TR" dirty="0" smtClean="0">
                          <a:solidFill>
                            <a:srgbClr val="7030A0"/>
                          </a:solidFill>
                        </a:rPr>
                        <a:t> KARA</a:t>
                      </a:r>
                      <a:endParaRPr lang="tr-TR" dirty="0">
                        <a:solidFill>
                          <a:srgbClr val="7030A0"/>
                        </a:solidFill>
                      </a:endParaRP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r>
              <a:rPr lang="tr-TR" sz="2400" b="1" dirty="0" smtClean="0">
                <a:latin typeface="+mn-lt"/>
              </a:rPr>
              <a:t/>
            </a:r>
            <a:br>
              <a:rPr lang="tr-TR" sz="2400" b="1" dirty="0" smtClean="0">
                <a:latin typeface="+mn-lt"/>
              </a:rPr>
            </a:br>
            <a:r>
              <a:rPr lang="tr-TR" sz="2400" b="1" dirty="0" smtClean="0">
                <a:latin typeface="+mn-lt"/>
              </a:rPr>
              <a:t>ENSTİTÜ </a:t>
            </a:r>
            <a:r>
              <a:rPr lang="tr-TR" sz="2400" b="1" dirty="0">
                <a:latin typeface="+mn-lt"/>
              </a:rPr>
              <a:t>KURULU ÜYELERİ</a:t>
            </a:r>
            <a:r>
              <a:rPr lang="tr-TR" sz="2000" b="1" dirty="0"/>
              <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smtClean="0">
                <a:solidFill>
                  <a:srgbClr val="7030A0"/>
                </a:solidFill>
              </a:rPr>
              <a:t>Doç.Dr</a:t>
            </a:r>
            <a:r>
              <a:rPr lang="tr-TR" sz="1800" dirty="0" smtClean="0">
                <a:solidFill>
                  <a:srgbClr val="7030A0"/>
                </a:solidFill>
              </a:rPr>
              <a:t>. Mustafa CENGİZ                   Üye        Matematik ve Fen Bilimleri Eğitimi Anabilim Dalı Başkanı</a:t>
            </a:r>
          </a:p>
          <a:p>
            <a:pPr marL="0" indent="0">
              <a:buNone/>
            </a:pPr>
            <a:r>
              <a:rPr lang="tr-TR" sz="1800" dirty="0" err="1" smtClean="0">
                <a:solidFill>
                  <a:srgbClr val="7030A0"/>
                </a:solidFill>
              </a:rPr>
              <a:t>Doç.Dr</a:t>
            </a:r>
            <a:r>
              <a:rPr lang="tr-TR" sz="1800" dirty="0" smtClean="0">
                <a:solidFill>
                  <a:srgbClr val="7030A0"/>
                </a:solidFill>
              </a:rPr>
              <a:t>. Behçet İNAL                          Üye        Tarımsal </a:t>
            </a:r>
            <a:r>
              <a:rPr lang="tr-TR" sz="1800" dirty="0" err="1" smtClean="0">
                <a:solidFill>
                  <a:srgbClr val="7030A0"/>
                </a:solidFill>
              </a:rPr>
              <a:t>Biyoteknoloji</a:t>
            </a:r>
            <a:r>
              <a:rPr lang="tr-TR" sz="1800" dirty="0" smtClean="0">
                <a:solidFill>
                  <a:srgbClr val="7030A0"/>
                </a:solidFill>
              </a:rPr>
              <a:t> Anabilim Dalı Başkanı</a:t>
            </a:r>
          </a:p>
          <a:p>
            <a:pPr marL="0" indent="0">
              <a:buNone/>
            </a:pPr>
            <a:r>
              <a:rPr lang="tr-TR" sz="1800" dirty="0" err="1" smtClean="0">
                <a:solidFill>
                  <a:srgbClr val="7030A0"/>
                </a:solidFill>
              </a:rPr>
              <a:t>Doç.Dr</a:t>
            </a:r>
            <a:r>
              <a:rPr lang="tr-TR" sz="1800" dirty="0" smtClean="0">
                <a:solidFill>
                  <a:srgbClr val="7030A0"/>
                </a:solidFill>
              </a:rPr>
              <a:t>. </a:t>
            </a:r>
            <a:r>
              <a:rPr lang="tr-TR" sz="1800" dirty="0" err="1" smtClean="0">
                <a:solidFill>
                  <a:srgbClr val="7030A0"/>
                </a:solidFill>
              </a:rPr>
              <a:t>M.Fırat</a:t>
            </a:r>
            <a:r>
              <a:rPr lang="tr-TR" sz="1800" dirty="0" smtClean="0">
                <a:solidFill>
                  <a:srgbClr val="7030A0"/>
                </a:solidFill>
              </a:rPr>
              <a:t> BARAN                     Üye        </a:t>
            </a:r>
            <a:r>
              <a:rPr lang="tr-TR" sz="1800" dirty="0" err="1" smtClean="0">
                <a:solidFill>
                  <a:srgbClr val="7030A0"/>
                </a:solidFill>
              </a:rPr>
              <a:t>Biyosistem</a:t>
            </a:r>
            <a:r>
              <a:rPr lang="tr-TR" sz="1800" dirty="0" smtClean="0">
                <a:solidFill>
                  <a:srgbClr val="7030A0"/>
                </a:solidFill>
              </a:rPr>
              <a:t> Mühendisliği Anabilim Dalı Başkanı</a:t>
            </a:r>
          </a:p>
          <a:p>
            <a:pPr marL="0" indent="0">
              <a:buNone/>
            </a:pPr>
            <a:r>
              <a:rPr lang="tr-TR" sz="1800" dirty="0" smtClean="0">
                <a:solidFill>
                  <a:srgbClr val="7030A0"/>
                </a:solidFill>
              </a:rPr>
              <a:t>Dr. </a:t>
            </a:r>
            <a:r>
              <a:rPr lang="tr-TR" sz="1800" dirty="0" err="1" smtClean="0">
                <a:solidFill>
                  <a:srgbClr val="7030A0"/>
                </a:solidFill>
              </a:rPr>
              <a:t>Öğr</a:t>
            </a:r>
            <a:r>
              <a:rPr lang="tr-TR" sz="1800" dirty="0" smtClean="0">
                <a:solidFill>
                  <a:srgbClr val="7030A0"/>
                </a:solidFill>
              </a:rPr>
              <a:t>. Üyesi </a:t>
            </a:r>
            <a:r>
              <a:rPr lang="tr-TR" sz="1800" dirty="0" err="1" smtClean="0">
                <a:solidFill>
                  <a:srgbClr val="7030A0"/>
                </a:solidFill>
              </a:rPr>
              <a:t>İ.Salih</a:t>
            </a:r>
            <a:r>
              <a:rPr lang="tr-TR" sz="1800" dirty="0" smtClean="0">
                <a:solidFill>
                  <a:srgbClr val="7030A0"/>
                </a:solidFill>
              </a:rPr>
              <a:t> EBREM            Üye        Şehir ve Bölge Planlama Anabilim Dalı Başkanı</a:t>
            </a:r>
          </a:p>
          <a:p>
            <a:pPr marL="0" indent="0">
              <a:buNone/>
            </a:pPr>
            <a:r>
              <a:rPr lang="tr-TR" sz="1800" dirty="0" err="1" smtClean="0">
                <a:solidFill>
                  <a:srgbClr val="7030A0"/>
                </a:solidFill>
              </a:rPr>
              <a:t>Dr.Öğr</a:t>
            </a:r>
            <a:r>
              <a:rPr lang="tr-TR" sz="1800" dirty="0" smtClean="0">
                <a:solidFill>
                  <a:srgbClr val="7030A0"/>
                </a:solidFill>
              </a:rPr>
              <a:t>. Üyesi Mahmut KAYA             Üye       Bilgisayar Mühendisliği Anabilim Dalı Başkanı</a:t>
            </a:r>
          </a:p>
          <a:p>
            <a:pPr marL="0" indent="0">
              <a:buNone/>
            </a:pPr>
            <a:r>
              <a:rPr lang="tr-TR" sz="1800" dirty="0" err="1" smtClean="0">
                <a:solidFill>
                  <a:srgbClr val="7030A0"/>
                </a:solidFill>
              </a:rPr>
              <a:t>Doç.Dr</a:t>
            </a:r>
            <a:r>
              <a:rPr lang="tr-TR" sz="1800" dirty="0" smtClean="0">
                <a:solidFill>
                  <a:srgbClr val="7030A0"/>
                </a:solidFill>
              </a:rPr>
              <a:t>. Fırat </a:t>
            </a:r>
            <a:r>
              <a:rPr lang="tr-TR" sz="1800" dirty="0">
                <a:solidFill>
                  <a:srgbClr val="7030A0"/>
                </a:solidFill>
              </a:rPr>
              <a:t>PALA                              Üye </a:t>
            </a:r>
            <a:r>
              <a:rPr lang="tr-TR" sz="1800" dirty="0" smtClean="0">
                <a:solidFill>
                  <a:srgbClr val="7030A0"/>
                </a:solidFill>
              </a:rPr>
              <a:t>       Bitki Koruma </a:t>
            </a:r>
            <a:r>
              <a:rPr lang="tr-TR" sz="1800" dirty="0">
                <a:solidFill>
                  <a:srgbClr val="7030A0"/>
                </a:solidFill>
              </a:rPr>
              <a:t>Anabilim Dalı Başkanı</a:t>
            </a:r>
            <a:endParaRPr lang="tr-TR" sz="1800" dirty="0" smtClean="0">
              <a:solidFill>
                <a:srgbClr val="7030A0"/>
              </a:solidFill>
            </a:endParaRP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333651" y="0"/>
            <a:ext cx="6764482" cy="461665"/>
          </a:xfrm>
          <a:prstGeom prst="rect">
            <a:avLst/>
          </a:prstGeom>
          <a:noFill/>
        </p:spPr>
        <p:txBody>
          <a:bodyPr wrap="square" rtlCol="0">
            <a:spAutoFit/>
          </a:bodyPr>
          <a:lstStyle/>
          <a:p>
            <a:r>
              <a:rPr lang="tr-TR" sz="2400" b="1" dirty="0" smtClean="0"/>
              <a:t>YILLAR İTİBARİYLE MEZUN ÖĞRENCİ DURUMU</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240733175"/>
              </p:ext>
            </p:extLst>
          </p:nvPr>
        </p:nvGraphicFramePr>
        <p:xfrm>
          <a:off x="685801" y="1071547"/>
          <a:ext cx="10858499" cy="5357827"/>
        </p:xfrm>
        <a:graphic>
          <a:graphicData uri="http://schemas.openxmlformats.org/drawingml/2006/table">
            <a:tbl>
              <a:tblPr firstRow="1" bandRow="1">
                <a:tableStyleId>{5C22544A-7EE6-4342-B048-85BDC9FD1C3A}</a:tableStyleId>
              </a:tblPr>
              <a:tblGrid>
                <a:gridCol w="5029735">
                  <a:extLst>
                    <a:ext uri="{9D8B030D-6E8A-4147-A177-3AD203B41FA5}">
                      <a16:colId xmlns:a16="http://schemas.microsoft.com/office/drawing/2014/main" val="3337348258"/>
                    </a:ext>
                  </a:extLst>
                </a:gridCol>
                <a:gridCol w="1466915">
                  <a:extLst>
                    <a:ext uri="{9D8B030D-6E8A-4147-A177-3AD203B41FA5}">
                      <a16:colId xmlns:a16="http://schemas.microsoft.com/office/drawing/2014/main" val="1585438082"/>
                    </a:ext>
                  </a:extLst>
                </a:gridCol>
                <a:gridCol w="1466915">
                  <a:extLst>
                    <a:ext uri="{9D8B030D-6E8A-4147-A177-3AD203B41FA5}">
                      <a16:colId xmlns:a16="http://schemas.microsoft.com/office/drawing/2014/main" val="3806514057"/>
                    </a:ext>
                  </a:extLst>
                </a:gridCol>
                <a:gridCol w="1466915">
                  <a:extLst>
                    <a:ext uri="{9D8B030D-6E8A-4147-A177-3AD203B41FA5}">
                      <a16:colId xmlns:a16="http://schemas.microsoft.com/office/drawing/2014/main" val="1435202644"/>
                    </a:ext>
                  </a:extLst>
                </a:gridCol>
                <a:gridCol w="1428019">
                  <a:extLst>
                    <a:ext uri="{9D8B030D-6E8A-4147-A177-3AD203B41FA5}">
                      <a16:colId xmlns:a16="http://schemas.microsoft.com/office/drawing/2014/main" val="2910356776"/>
                    </a:ext>
                  </a:extLst>
                </a:gridCol>
              </a:tblGrid>
              <a:tr h="316225">
                <a:tc>
                  <a:txBody>
                    <a:bodyPr/>
                    <a:lstStyle/>
                    <a:p>
                      <a:pPr>
                        <a:lnSpc>
                          <a:spcPct val="107000"/>
                        </a:lnSpc>
                        <a:spcAft>
                          <a:spcPts val="800"/>
                        </a:spcAft>
                      </a:pPr>
                      <a:r>
                        <a:rPr lang="tr-TR" sz="700">
                          <a:effectLst/>
                        </a:rPr>
                        <a:t>PROGRAM</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a:effectLst/>
                        </a:rPr>
                        <a:t>ÖNCEKİ YILLAR</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a:effectLst/>
                        </a:rPr>
                        <a:t>2022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a:effectLst/>
                        </a:rPr>
                        <a:t>2023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spcAft>
                          <a:spcPts val="800"/>
                        </a:spcAft>
                      </a:pPr>
                      <a:r>
                        <a:rPr lang="tr-TR" sz="700">
                          <a:effectLst/>
                        </a:rPr>
                        <a:t>TOPLAM</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517008664"/>
                  </a:ext>
                </a:extLst>
              </a:tr>
              <a:tr h="186726">
                <a:tc>
                  <a:txBody>
                    <a:bodyPr/>
                    <a:lstStyle/>
                    <a:p>
                      <a:pPr>
                        <a:lnSpc>
                          <a:spcPct val="107000"/>
                        </a:lnSpc>
                        <a:spcAft>
                          <a:spcPts val="800"/>
                        </a:spcAft>
                      </a:pPr>
                      <a:r>
                        <a:rPr lang="tr-TR" sz="700">
                          <a:effectLst/>
                        </a:rPr>
                        <a:t>Bahçe Bitkileri ABD (Ortak)</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40</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2792688761"/>
                  </a:ext>
                </a:extLst>
              </a:tr>
              <a:tr h="186726">
                <a:tc>
                  <a:txBody>
                    <a:bodyPr/>
                    <a:lstStyle/>
                    <a:p>
                      <a:pPr>
                        <a:lnSpc>
                          <a:spcPct val="107000"/>
                        </a:lnSpc>
                        <a:spcAft>
                          <a:spcPts val="800"/>
                        </a:spcAft>
                      </a:pPr>
                      <a:r>
                        <a:rPr lang="tr-TR" sz="700">
                          <a:effectLst/>
                        </a:rPr>
                        <a:t>Biyoloji ABD (Ortak)</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700">
                          <a:effectLst/>
                        </a:rPr>
                        <a:t>26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4123573049"/>
                  </a:ext>
                </a:extLst>
              </a:tr>
              <a:tr h="186726">
                <a:tc>
                  <a:txBody>
                    <a:bodyPr/>
                    <a:lstStyle/>
                    <a:p>
                      <a:pPr>
                        <a:lnSpc>
                          <a:spcPct val="107000"/>
                        </a:lnSpc>
                        <a:spcAft>
                          <a:spcPts val="800"/>
                        </a:spcAft>
                      </a:pPr>
                      <a:r>
                        <a:rPr lang="tr-TR" sz="700">
                          <a:effectLst/>
                        </a:rPr>
                        <a:t>Biyoloji ABD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8</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567284474"/>
                  </a:ext>
                </a:extLst>
              </a:tr>
              <a:tr h="186726">
                <a:tc>
                  <a:txBody>
                    <a:bodyPr/>
                    <a:lstStyle/>
                    <a:p>
                      <a:pPr>
                        <a:lnSpc>
                          <a:spcPct val="107000"/>
                        </a:lnSpc>
                        <a:spcAft>
                          <a:spcPts val="800"/>
                        </a:spcAft>
                      </a:pPr>
                      <a:r>
                        <a:rPr lang="tr-TR" sz="700">
                          <a:effectLst/>
                        </a:rPr>
                        <a:t>Elektrik-Elektronik Mühendisliği ABD (Ortak)</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rowSpan="3">
                  <a:txBody>
                    <a:bodyPr/>
                    <a:lstStyle/>
                    <a:p>
                      <a:pPr algn="ctr">
                        <a:lnSpc>
                          <a:spcPct val="107000"/>
                        </a:lnSpc>
                        <a:spcAft>
                          <a:spcPts val="800"/>
                        </a:spcAft>
                      </a:pPr>
                      <a:r>
                        <a:rPr lang="tr-TR" sz="700">
                          <a:effectLst/>
                        </a:rPr>
                        <a:t>59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3472111519"/>
                  </a:ext>
                </a:extLst>
              </a:tr>
              <a:tr h="186726">
                <a:tc>
                  <a:txBody>
                    <a:bodyPr/>
                    <a:lstStyle/>
                    <a:p>
                      <a:pPr>
                        <a:lnSpc>
                          <a:spcPct val="107000"/>
                        </a:lnSpc>
                        <a:spcAft>
                          <a:spcPts val="800"/>
                        </a:spcAft>
                      </a:pPr>
                      <a:r>
                        <a:rPr lang="tr-TR" sz="700">
                          <a:effectLst/>
                        </a:rPr>
                        <a:t>Elektrik Elektronik Mühendisliği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1491811474"/>
                  </a:ext>
                </a:extLst>
              </a:tr>
              <a:tr h="186726">
                <a:tc>
                  <a:txBody>
                    <a:bodyPr/>
                    <a:lstStyle/>
                    <a:p>
                      <a:pPr>
                        <a:lnSpc>
                          <a:spcPct val="107000"/>
                        </a:lnSpc>
                        <a:spcAft>
                          <a:spcPts val="800"/>
                        </a:spcAft>
                      </a:pPr>
                      <a:r>
                        <a:rPr lang="tr-TR" sz="700">
                          <a:effectLst/>
                        </a:rPr>
                        <a:t>Elektrik Elektronik Mühendisliği ABD (Doktora)</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623416711"/>
                  </a:ext>
                </a:extLst>
              </a:tr>
              <a:tr h="186726">
                <a:tc>
                  <a:txBody>
                    <a:bodyPr/>
                    <a:lstStyle/>
                    <a:p>
                      <a:pPr>
                        <a:lnSpc>
                          <a:spcPct val="107000"/>
                        </a:lnSpc>
                        <a:spcAft>
                          <a:spcPts val="800"/>
                        </a:spcAft>
                      </a:pPr>
                      <a:r>
                        <a:rPr lang="tr-TR" sz="700">
                          <a:effectLst/>
                        </a:rPr>
                        <a:t>Tarla Bitkileri ABD(Ortak)</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rowSpan="3">
                  <a:txBody>
                    <a:bodyPr/>
                    <a:lstStyle/>
                    <a:p>
                      <a:pPr algn="ctr">
                        <a:lnSpc>
                          <a:spcPct val="107000"/>
                        </a:lnSpc>
                        <a:spcAft>
                          <a:spcPts val="800"/>
                        </a:spcAft>
                      </a:pPr>
                      <a:r>
                        <a:rPr lang="tr-TR" sz="700">
                          <a:effectLst/>
                        </a:rPr>
                        <a:t>67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1132659731"/>
                  </a:ext>
                </a:extLst>
              </a:tr>
              <a:tr h="186726">
                <a:tc>
                  <a:txBody>
                    <a:bodyPr/>
                    <a:lstStyle/>
                    <a:p>
                      <a:pPr>
                        <a:lnSpc>
                          <a:spcPct val="107000"/>
                        </a:lnSpc>
                        <a:spcAft>
                          <a:spcPts val="800"/>
                        </a:spcAft>
                      </a:pPr>
                      <a:r>
                        <a:rPr lang="tr-TR" sz="700">
                          <a:effectLst/>
                        </a:rPr>
                        <a:t>Tarla Bitkileri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8</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765124977"/>
                  </a:ext>
                </a:extLst>
              </a:tr>
              <a:tr h="186726">
                <a:tc>
                  <a:txBody>
                    <a:bodyPr/>
                    <a:lstStyle/>
                    <a:p>
                      <a:pPr>
                        <a:lnSpc>
                          <a:spcPct val="107000"/>
                        </a:lnSpc>
                        <a:spcAft>
                          <a:spcPts val="800"/>
                        </a:spcAft>
                      </a:pPr>
                      <a:r>
                        <a:rPr lang="tr-TR" sz="700">
                          <a:effectLst/>
                        </a:rPr>
                        <a:t>Tarla Bitkileri ABD (Doktora)</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388709674"/>
                  </a:ext>
                </a:extLst>
              </a:tr>
              <a:tr h="186726">
                <a:tc>
                  <a:txBody>
                    <a:bodyPr/>
                    <a:lstStyle/>
                    <a:p>
                      <a:pPr>
                        <a:lnSpc>
                          <a:spcPct val="107000"/>
                        </a:lnSpc>
                        <a:spcAft>
                          <a:spcPts val="800"/>
                        </a:spcAft>
                      </a:pPr>
                      <a:r>
                        <a:rPr lang="tr-TR" sz="700">
                          <a:effectLst/>
                        </a:rPr>
                        <a:t>Zootekni ABD (Ortak)</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700" dirty="0">
                          <a:effectLst/>
                        </a:rPr>
                        <a:t>21</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851321438"/>
                  </a:ext>
                </a:extLst>
              </a:tr>
              <a:tr h="186726">
                <a:tc>
                  <a:txBody>
                    <a:bodyPr/>
                    <a:lstStyle/>
                    <a:p>
                      <a:pPr>
                        <a:lnSpc>
                          <a:spcPct val="107000"/>
                        </a:lnSpc>
                        <a:spcAft>
                          <a:spcPts val="800"/>
                        </a:spcAft>
                      </a:pPr>
                      <a:r>
                        <a:rPr lang="tr-TR" sz="700">
                          <a:effectLst/>
                        </a:rPr>
                        <a:t>Zootekni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3301716881"/>
                  </a:ext>
                </a:extLst>
              </a:tr>
              <a:tr h="186726">
                <a:tc>
                  <a:txBody>
                    <a:bodyPr/>
                    <a:lstStyle/>
                    <a:p>
                      <a:pPr>
                        <a:lnSpc>
                          <a:spcPct val="107000"/>
                        </a:lnSpc>
                        <a:spcAft>
                          <a:spcPts val="800"/>
                        </a:spcAft>
                      </a:pPr>
                      <a:r>
                        <a:rPr lang="tr-TR" sz="700" dirty="0">
                          <a:effectLst/>
                        </a:rPr>
                        <a:t>Gıda Mühendisliği ABD (Ortak)</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8</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a:txBody>
                    <a:bodyPr/>
                    <a:lstStyle/>
                    <a:p>
                      <a:pPr>
                        <a:lnSpc>
                          <a:spcPct val="107000"/>
                        </a:lnSpc>
                      </a:pPr>
                      <a:endParaRPr lang="tr-TR" sz="700">
                        <a:effectLst/>
                        <a:latin typeface="Calibri" panose="020F0502020204030204" pitchFamily="34" charset="0"/>
                      </a:endParaRPr>
                    </a:p>
                  </a:txBody>
                  <a:tcPr marL="33240" marR="33240" marT="16816" marB="16816"/>
                </a:tc>
                <a:tc rowSpan="2">
                  <a:txBody>
                    <a:bodyPr/>
                    <a:lstStyle/>
                    <a:p>
                      <a:pPr algn="ctr">
                        <a:lnSpc>
                          <a:spcPct val="107000"/>
                        </a:lnSpc>
                        <a:spcAft>
                          <a:spcPts val="800"/>
                        </a:spcAft>
                      </a:pPr>
                      <a:r>
                        <a:rPr lang="tr-TR" sz="700">
                          <a:effectLst/>
                        </a:rPr>
                        <a:t>27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3968820436"/>
                  </a:ext>
                </a:extLst>
              </a:tr>
              <a:tr h="186726">
                <a:tc>
                  <a:txBody>
                    <a:bodyPr/>
                    <a:lstStyle/>
                    <a:p>
                      <a:pPr>
                        <a:lnSpc>
                          <a:spcPct val="107000"/>
                        </a:lnSpc>
                        <a:spcAft>
                          <a:spcPts val="800"/>
                        </a:spcAft>
                      </a:pPr>
                      <a:r>
                        <a:rPr lang="tr-TR" sz="700">
                          <a:effectLst/>
                        </a:rPr>
                        <a:t>Gıda Mühendisliği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dirty="0">
                          <a:effectLst/>
                        </a:rPr>
                        <a:t>1</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780463925"/>
                  </a:ext>
                </a:extLst>
              </a:tr>
              <a:tr h="186726">
                <a:tc>
                  <a:txBody>
                    <a:bodyPr/>
                    <a:lstStyle/>
                    <a:p>
                      <a:pPr>
                        <a:lnSpc>
                          <a:spcPct val="107000"/>
                        </a:lnSpc>
                        <a:spcAft>
                          <a:spcPts val="800"/>
                        </a:spcAft>
                      </a:pPr>
                      <a:r>
                        <a:rPr lang="tr-TR" sz="700">
                          <a:effectLst/>
                        </a:rPr>
                        <a:t>Kimya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rowSpan="2">
                  <a:txBody>
                    <a:bodyPr/>
                    <a:lstStyle/>
                    <a:p>
                      <a:pPr algn="ctr">
                        <a:lnSpc>
                          <a:spcPct val="107000"/>
                        </a:lnSpc>
                        <a:spcAft>
                          <a:spcPts val="800"/>
                        </a:spcAft>
                      </a:pPr>
                      <a:r>
                        <a:rPr lang="tr-TR" sz="700" dirty="0">
                          <a:effectLst/>
                        </a:rPr>
                        <a:t>37</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773329546"/>
                  </a:ext>
                </a:extLst>
              </a:tr>
              <a:tr h="186726">
                <a:tc>
                  <a:txBody>
                    <a:bodyPr/>
                    <a:lstStyle/>
                    <a:p>
                      <a:pPr>
                        <a:lnSpc>
                          <a:spcPct val="107000"/>
                        </a:lnSpc>
                        <a:spcAft>
                          <a:spcPts val="800"/>
                        </a:spcAft>
                      </a:pPr>
                      <a:r>
                        <a:rPr lang="tr-TR" sz="700">
                          <a:effectLst/>
                        </a:rPr>
                        <a:t>Kimya ABD (Doktora)</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2201371219"/>
                  </a:ext>
                </a:extLst>
              </a:tr>
              <a:tr h="186726">
                <a:tc>
                  <a:txBody>
                    <a:bodyPr/>
                    <a:lstStyle/>
                    <a:p>
                      <a:pPr>
                        <a:lnSpc>
                          <a:spcPct val="107000"/>
                        </a:lnSpc>
                        <a:spcAft>
                          <a:spcPts val="800"/>
                        </a:spcAft>
                      </a:pPr>
                      <a:r>
                        <a:rPr lang="tr-TR" sz="700">
                          <a:effectLst/>
                        </a:rPr>
                        <a:t>Kimya Mühendisliği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20</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rowSpan="2">
                  <a:txBody>
                    <a:bodyPr/>
                    <a:lstStyle/>
                    <a:p>
                      <a:pPr algn="ctr">
                        <a:lnSpc>
                          <a:spcPct val="107000"/>
                        </a:lnSpc>
                        <a:spcAft>
                          <a:spcPts val="800"/>
                        </a:spcAft>
                      </a:pPr>
                      <a:r>
                        <a:rPr lang="tr-TR" sz="700">
                          <a:effectLst/>
                        </a:rPr>
                        <a:t>27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nchor="ctr"/>
                </a:tc>
                <a:extLst>
                  <a:ext uri="{0D108BD9-81ED-4DB2-BD59-A6C34878D82A}">
                    <a16:rowId xmlns:a16="http://schemas.microsoft.com/office/drawing/2014/main" val="1759547900"/>
                  </a:ext>
                </a:extLst>
              </a:tr>
              <a:tr h="186726">
                <a:tc>
                  <a:txBody>
                    <a:bodyPr/>
                    <a:lstStyle/>
                    <a:p>
                      <a:pPr>
                        <a:lnSpc>
                          <a:spcPct val="107000"/>
                        </a:lnSpc>
                        <a:spcAft>
                          <a:spcPts val="800"/>
                        </a:spcAft>
                      </a:pPr>
                      <a:r>
                        <a:rPr lang="tr-TR" sz="700">
                          <a:effectLst/>
                        </a:rPr>
                        <a:t>Kimya Mühendisliği ABD(Doktora)</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vMerge="1">
                  <a:txBody>
                    <a:bodyPr/>
                    <a:lstStyle/>
                    <a:p>
                      <a:endParaRPr lang="tr-TR"/>
                    </a:p>
                  </a:txBody>
                  <a:tcPr/>
                </a:tc>
                <a:extLst>
                  <a:ext uri="{0D108BD9-81ED-4DB2-BD59-A6C34878D82A}">
                    <a16:rowId xmlns:a16="http://schemas.microsoft.com/office/drawing/2014/main" val="517936860"/>
                  </a:ext>
                </a:extLst>
              </a:tr>
              <a:tr h="186726">
                <a:tc>
                  <a:txBody>
                    <a:bodyPr/>
                    <a:lstStyle/>
                    <a:p>
                      <a:pPr>
                        <a:lnSpc>
                          <a:spcPct val="107000"/>
                        </a:lnSpc>
                        <a:spcAft>
                          <a:spcPts val="800"/>
                        </a:spcAft>
                      </a:pPr>
                      <a:r>
                        <a:rPr lang="tr-TR" sz="700">
                          <a:effectLst/>
                        </a:rPr>
                        <a:t>Matematik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456569555"/>
                  </a:ext>
                </a:extLst>
              </a:tr>
              <a:tr h="186726">
                <a:tc>
                  <a:txBody>
                    <a:bodyPr/>
                    <a:lstStyle/>
                    <a:p>
                      <a:pPr>
                        <a:lnSpc>
                          <a:spcPct val="107000"/>
                        </a:lnSpc>
                        <a:spcAft>
                          <a:spcPts val="800"/>
                        </a:spcAft>
                      </a:pPr>
                      <a:r>
                        <a:rPr lang="tr-TR" sz="700">
                          <a:effectLst/>
                        </a:rPr>
                        <a:t>Fizik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355466638"/>
                  </a:ext>
                </a:extLst>
              </a:tr>
              <a:tr h="186726">
                <a:tc>
                  <a:txBody>
                    <a:bodyPr/>
                    <a:lstStyle/>
                    <a:p>
                      <a:pPr>
                        <a:lnSpc>
                          <a:spcPct val="107000"/>
                        </a:lnSpc>
                        <a:spcAft>
                          <a:spcPts val="800"/>
                        </a:spcAft>
                      </a:pPr>
                      <a:r>
                        <a:rPr lang="tr-TR" sz="700">
                          <a:effectLst/>
                        </a:rPr>
                        <a:t>Bilgisayar Mühendisliği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305971379"/>
                  </a:ext>
                </a:extLst>
              </a:tr>
              <a:tr h="186726">
                <a:tc>
                  <a:txBody>
                    <a:bodyPr/>
                    <a:lstStyle/>
                    <a:p>
                      <a:pPr>
                        <a:lnSpc>
                          <a:spcPct val="107000"/>
                        </a:lnSpc>
                        <a:spcAft>
                          <a:spcPts val="800"/>
                        </a:spcAft>
                      </a:pPr>
                      <a:r>
                        <a:rPr lang="tr-TR" sz="700">
                          <a:effectLst/>
                        </a:rPr>
                        <a:t>Bitki Koruma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 </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14</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509186771"/>
                  </a:ext>
                </a:extLst>
              </a:tr>
              <a:tr h="186726">
                <a:tc>
                  <a:txBody>
                    <a:bodyPr/>
                    <a:lstStyle/>
                    <a:p>
                      <a:pPr>
                        <a:lnSpc>
                          <a:spcPct val="107000"/>
                        </a:lnSpc>
                        <a:spcAft>
                          <a:spcPts val="800"/>
                        </a:spcAft>
                      </a:pPr>
                      <a:r>
                        <a:rPr lang="tr-TR" sz="700">
                          <a:effectLst/>
                        </a:rPr>
                        <a:t>Biyosistem Mühendisliği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11</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643067510"/>
                  </a:ext>
                </a:extLst>
              </a:tr>
              <a:tr h="186726">
                <a:tc>
                  <a:txBody>
                    <a:bodyPr/>
                    <a:lstStyle/>
                    <a:p>
                      <a:pPr>
                        <a:lnSpc>
                          <a:spcPct val="107000"/>
                        </a:lnSpc>
                        <a:spcAft>
                          <a:spcPts val="800"/>
                        </a:spcAft>
                      </a:pPr>
                      <a:r>
                        <a:rPr lang="tr-TR" sz="700">
                          <a:effectLst/>
                        </a:rPr>
                        <a:t>Matematik Eğitimi</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1599981656"/>
                  </a:ext>
                </a:extLst>
              </a:tr>
              <a:tr h="186726">
                <a:tc>
                  <a:txBody>
                    <a:bodyPr/>
                    <a:lstStyle/>
                    <a:p>
                      <a:pPr>
                        <a:lnSpc>
                          <a:spcPct val="107000"/>
                        </a:lnSpc>
                        <a:spcAft>
                          <a:spcPts val="800"/>
                        </a:spcAft>
                      </a:pPr>
                      <a:r>
                        <a:rPr lang="tr-TR" sz="700">
                          <a:effectLst/>
                        </a:rPr>
                        <a:t>Fen Bilgisi Eğitimi</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4</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16</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885484006"/>
                  </a:ext>
                </a:extLst>
              </a:tr>
              <a:tr h="186726">
                <a:tc>
                  <a:txBody>
                    <a:bodyPr/>
                    <a:lstStyle/>
                    <a:p>
                      <a:pPr>
                        <a:lnSpc>
                          <a:spcPct val="107000"/>
                        </a:lnSpc>
                        <a:spcAft>
                          <a:spcPts val="800"/>
                        </a:spcAft>
                      </a:pPr>
                      <a:r>
                        <a:rPr lang="tr-TR" sz="700">
                          <a:effectLst/>
                        </a:rPr>
                        <a:t>Kenrsel Tasarım Programı</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15</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19</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2744549172"/>
                  </a:ext>
                </a:extLst>
              </a:tr>
              <a:tr h="186726">
                <a:tc>
                  <a:txBody>
                    <a:bodyPr/>
                    <a:lstStyle/>
                    <a:p>
                      <a:pPr>
                        <a:lnSpc>
                          <a:spcPct val="107000"/>
                        </a:lnSpc>
                        <a:spcAft>
                          <a:spcPts val="800"/>
                        </a:spcAft>
                      </a:pPr>
                      <a:r>
                        <a:rPr lang="tr-TR" sz="700">
                          <a:effectLst/>
                        </a:rPr>
                        <a:t>Tarımsal Biyoteknoloji ABD</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7</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127448136"/>
                  </a:ext>
                </a:extLst>
              </a:tr>
              <a:tr h="186726">
                <a:tc>
                  <a:txBody>
                    <a:bodyPr/>
                    <a:lstStyle/>
                    <a:p>
                      <a:pPr>
                        <a:lnSpc>
                          <a:spcPct val="107000"/>
                        </a:lnSpc>
                        <a:spcAft>
                          <a:spcPts val="800"/>
                        </a:spcAft>
                      </a:pPr>
                      <a:r>
                        <a:rPr lang="tr-TR" sz="700">
                          <a:effectLst/>
                        </a:rPr>
                        <a:t>TOPLAM</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73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52</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a:effectLst/>
                        </a:rPr>
                        <a:t>83</a:t>
                      </a:r>
                      <a:endParaRPr lang="tr-TR" sz="70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tc>
                  <a:txBody>
                    <a:bodyPr/>
                    <a:lstStyle/>
                    <a:p>
                      <a:pPr algn="ctr">
                        <a:lnSpc>
                          <a:spcPct val="107000"/>
                        </a:lnSpc>
                        <a:spcAft>
                          <a:spcPts val="800"/>
                        </a:spcAft>
                      </a:pPr>
                      <a:r>
                        <a:rPr lang="tr-TR" sz="700" dirty="0">
                          <a:effectLst/>
                        </a:rPr>
                        <a:t>208</a:t>
                      </a:r>
                      <a:endParaRPr lang="tr-TR" sz="700" dirty="0">
                        <a:effectLst/>
                        <a:latin typeface="Calibri" panose="020F0502020204030204" pitchFamily="34" charset="0"/>
                        <a:ea typeface="Calibri" panose="020F0502020204030204" pitchFamily="34" charset="0"/>
                        <a:cs typeface="Times New Roman" panose="02020603050405020304" pitchFamily="18" charset="0"/>
                      </a:endParaRPr>
                    </a:p>
                  </a:txBody>
                  <a:tcPr marL="33240" marR="33240" marT="16816" marB="16816"/>
                </a:tc>
                <a:extLst>
                  <a:ext uri="{0D108BD9-81ED-4DB2-BD59-A6C34878D82A}">
                    <a16:rowId xmlns:a16="http://schemas.microsoft.com/office/drawing/2014/main" val="3615219316"/>
                  </a:ext>
                </a:extLst>
              </a:tr>
            </a:tbl>
          </a:graphicData>
        </a:graphic>
      </p:graphicFrame>
    </p:spTree>
    <p:extLst>
      <p:ext uri="{BB962C8B-B14F-4D97-AF65-F5344CB8AC3E}">
        <p14:creationId xmlns:p14="http://schemas.microsoft.com/office/powerpoint/2010/main" val="302954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graphicFrame>
        <p:nvGraphicFramePr>
          <p:cNvPr id="6" name="İçerik Yer Tutucusu 6"/>
          <p:cNvGraphicFramePr>
            <a:graphicFrameLocks noGrp="1"/>
          </p:cNvGraphicFramePr>
          <p:nvPr>
            <p:ph idx="1"/>
            <p:extLst>
              <p:ext uri="{D42A27DB-BD31-4B8C-83A1-F6EECF244321}">
                <p14:modId xmlns:p14="http://schemas.microsoft.com/office/powerpoint/2010/main" val="674565045"/>
              </p:ext>
            </p:extLst>
          </p:nvPr>
        </p:nvGraphicFramePr>
        <p:xfrm>
          <a:off x="720833" y="1385565"/>
          <a:ext cx="10547465" cy="4451157"/>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249434" y="52252"/>
            <a:ext cx="9592738" cy="461665"/>
          </a:xfrm>
          <a:prstGeom prst="rect">
            <a:avLst/>
          </a:prstGeom>
          <a:noFill/>
        </p:spPr>
        <p:txBody>
          <a:bodyPr wrap="square" rtlCol="0">
            <a:spAutoFit/>
          </a:bodyPr>
          <a:lstStyle/>
          <a:p>
            <a:r>
              <a:rPr lang="tr-TR" sz="2400" b="1" dirty="0" smtClean="0"/>
              <a:t>YILLAR İTİBARİYLE MEZUN ÖĞRENCİ SAYILARININ GRAFİKSEL GÖSTERİMİ</a:t>
            </a:r>
            <a:endParaRPr lang="tr-TR" sz="2400" b="1" dirty="0"/>
          </a:p>
        </p:txBody>
      </p:sp>
    </p:spTree>
    <p:extLst>
      <p:ext uri="{BB962C8B-B14F-4D97-AF65-F5344CB8AC3E}">
        <p14:creationId xmlns:p14="http://schemas.microsoft.com/office/powerpoint/2010/main" val="35177669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894413" y="545076"/>
            <a:ext cx="6596445" cy="461665"/>
          </a:xfrm>
          <a:prstGeom prst="rect">
            <a:avLst/>
          </a:prstGeom>
          <a:noFill/>
        </p:spPr>
        <p:txBody>
          <a:bodyPr wrap="square" rtlCol="0">
            <a:spAutoFit/>
          </a:bodyPr>
          <a:lstStyle/>
          <a:p>
            <a:r>
              <a:rPr lang="tr-TR" sz="2400" b="1" dirty="0" smtClean="0"/>
              <a:t>YILLARA GÖRE LİSANSÜSTÜ ÖĞRENCİ SAYILARI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607083180"/>
              </p:ext>
            </p:extLst>
          </p:nvPr>
        </p:nvGraphicFramePr>
        <p:xfrm>
          <a:off x="671515" y="1157290"/>
          <a:ext cx="11229973" cy="5002506"/>
        </p:xfrm>
        <a:graphic>
          <a:graphicData uri="http://schemas.openxmlformats.org/drawingml/2006/table">
            <a:tbl>
              <a:tblPr firstRow="1" bandRow="1">
                <a:tableStyleId>{5C22544A-7EE6-4342-B048-85BDC9FD1C3A}</a:tableStyleId>
              </a:tblPr>
              <a:tblGrid>
                <a:gridCol w="3836648">
                  <a:extLst>
                    <a:ext uri="{9D8B030D-6E8A-4147-A177-3AD203B41FA5}">
                      <a16:colId xmlns:a16="http://schemas.microsoft.com/office/drawing/2014/main" val="3515961501"/>
                    </a:ext>
                  </a:extLst>
                </a:gridCol>
                <a:gridCol w="1752416">
                  <a:extLst>
                    <a:ext uri="{9D8B030D-6E8A-4147-A177-3AD203B41FA5}">
                      <a16:colId xmlns:a16="http://schemas.microsoft.com/office/drawing/2014/main" val="288289988"/>
                    </a:ext>
                  </a:extLst>
                </a:gridCol>
                <a:gridCol w="1880037">
                  <a:extLst>
                    <a:ext uri="{9D8B030D-6E8A-4147-A177-3AD203B41FA5}">
                      <a16:colId xmlns:a16="http://schemas.microsoft.com/office/drawing/2014/main" val="2144552707"/>
                    </a:ext>
                  </a:extLst>
                </a:gridCol>
                <a:gridCol w="1991706">
                  <a:extLst>
                    <a:ext uri="{9D8B030D-6E8A-4147-A177-3AD203B41FA5}">
                      <a16:colId xmlns:a16="http://schemas.microsoft.com/office/drawing/2014/main" val="1663998624"/>
                    </a:ext>
                  </a:extLst>
                </a:gridCol>
                <a:gridCol w="1769166">
                  <a:extLst>
                    <a:ext uri="{9D8B030D-6E8A-4147-A177-3AD203B41FA5}">
                      <a16:colId xmlns:a16="http://schemas.microsoft.com/office/drawing/2014/main" val="3436218321"/>
                    </a:ext>
                  </a:extLst>
                </a:gridCol>
              </a:tblGrid>
              <a:tr h="185278">
                <a:tc>
                  <a:txBody>
                    <a:bodyPr/>
                    <a:lstStyle/>
                    <a:p>
                      <a:pPr>
                        <a:lnSpc>
                          <a:spcPct val="107000"/>
                        </a:lnSpc>
                        <a:spcAft>
                          <a:spcPts val="800"/>
                        </a:spcAft>
                      </a:pPr>
                      <a:r>
                        <a:rPr lang="tr-TR" sz="800">
                          <a:effectLst/>
                        </a:rPr>
                        <a:t>PROGRAM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2020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2021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2022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2023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68386629"/>
                  </a:ext>
                </a:extLst>
              </a:tr>
              <a:tr h="185278">
                <a:tc>
                  <a:txBody>
                    <a:bodyPr/>
                    <a:lstStyle/>
                    <a:p>
                      <a:pPr>
                        <a:lnSpc>
                          <a:spcPct val="107000"/>
                        </a:lnSpc>
                        <a:spcAft>
                          <a:spcPts val="800"/>
                        </a:spcAft>
                      </a:pPr>
                      <a:r>
                        <a:rPr lang="tr-TR" sz="800">
                          <a:effectLst/>
                        </a:rPr>
                        <a:t>YÜKSEK LİSANS</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32461" marR="32461" marT="16002" marB="16002"/>
                </a:tc>
                <a:extLst>
                  <a:ext uri="{0D108BD9-81ED-4DB2-BD59-A6C34878D82A}">
                    <a16:rowId xmlns:a16="http://schemas.microsoft.com/office/drawing/2014/main" val="524981995"/>
                  </a:ext>
                </a:extLst>
              </a:tr>
              <a:tr h="185278">
                <a:tc>
                  <a:txBody>
                    <a:bodyPr/>
                    <a:lstStyle/>
                    <a:p>
                      <a:pPr>
                        <a:lnSpc>
                          <a:spcPct val="107000"/>
                        </a:lnSpc>
                        <a:spcAft>
                          <a:spcPts val="800"/>
                        </a:spcAft>
                      </a:pPr>
                      <a:r>
                        <a:rPr lang="tr-TR" sz="800">
                          <a:effectLst/>
                        </a:rPr>
                        <a:t>Bahçe Bitkileri ABD </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37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310481389"/>
                  </a:ext>
                </a:extLst>
              </a:tr>
              <a:tr h="185278">
                <a:tc>
                  <a:txBody>
                    <a:bodyPr/>
                    <a:lstStyle/>
                    <a:p>
                      <a:pPr>
                        <a:lnSpc>
                          <a:spcPct val="107000"/>
                        </a:lnSpc>
                        <a:spcAft>
                          <a:spcPts val="800"/>
                        </a:spcAft>
                      </a:pPr>
                      <a:r>
                        <a:rPr lang="tr-TR" sz="800">
                          <a:effectLst/>
                        </a:rPr>
                        <a:t>Biyoloji ABD </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78954914"/>
                  </a:ext>
                </a:extLst>
              </a:tr>
              <a:tr h="185278">
                <a:tc>
                  <a:txBody>
                    <a:bodyPr/>
                    <a:lstStyle/>
                    <a:p>
                      <a:pPr>
                        <a:lnSpc>
                          <a:spcPct val="107000"/>
                        </a:lnSpc>
                        <a:spcAft>
                          <a:spcPts val="800"/>
                        </a:spcAft>
                      </a:pPr>
                      <a:r>
                        <a:rPr lang="tr-TR" sz="800">
                          <a:effectLst/>
                        </a:rPr>
                        <a:t>Elektrik Elektronik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869207790"/>
                  </a:ext>
                </a:extLst>
              </a:tr>
              <a:tr h="185278">
                <a:tc>
                  <a:txBody>
                    <a:bodyPr/>
                    <a:lstStyle/>
                    <a:p>
                      <a:pPr>
                        <a:lnSpc>
                          <a:spcPct val="107000"/>
                        </a:lnSpc>
                        <a:spcAft>
                          <a:spcPts val="800"/>
                        </a:spcAft>
                      </a:pPr>
                      <a:r>
                        <a:rPr lang="tr-TR" sz="800">
                          <a:effectLst/>
                        </a:rPr>
                        <a:t>Tarla Bitkileri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46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50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52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55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353236262"/>
                  </a:ext>
                </a:extLst>
              </a:tr>
              <a:tr h="185278">
                <a:tc>
                  <a:txBody>
                    <a:bodyPr/>
                    <a:lstStyle/>
                    <a:p>
                      <a:pPr>
                        <a:lnSpc>
                          <a:spcPct val="107000"/>
                        </a:lnSpc>
                        <a:spcAft>
                          <a:spcPts val="800"/>
                        </a:spcAft>
                      </a:pPr>
                      <a:r>
                        <a:rPr lang="tr-TR" sz="800">
                          <a:effectLst/>
                        </a:rPr>
                        <a:t>Zootekni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15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914928546"/>
                  </a:ext>
                </a:extLst>
              </a:tr>
              <a:tr h="185278">
                <a:tc>
                  <a:txBody>
                    <a:bodyPr/>
                    <a:lstStyle/>
                    <a:p>
                      <a:pPr>
                        <a:lnSpc>
                          <a:spcPct val="107000"/>
                        </a:lnSpc>
                        <a:spcAft>
                          <a:spcPts val="800"/>
                        </a:spcAft>
                      </a:pPr>
                      <a:r>
                        <a:rPr lang="tr-TR" sz="800">
                          <a:effectLst/>
                        </a:rPr>
                        <a:t>Gıda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18</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281835489"/>
                  </a:ext>
                </a:extLst>
              </a:tr>
              <a:tr h="185278">
                <a:tc>
                  <a:txBody>
                    <a:bodyPr/>
                    <a:lstStyle/>
                    <a:p>
                      <a:pPr>
                        <a:lnSpc>
                          <a:spcPct val="107000"/>
                        </a:lnSpc>
                        <a:spcAft>
                          <a:spcPts val="800"/>
                        </a:spcAft>
                      </a:pPr>
                      <a:r>
                        <a:rPr lang="tr-TR" sz="800">
                          <a:effectLst/>
                        </a:rPr>
                        <a:t>Kimya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104852867"/>
                  </a:ext>
                </a:extLst>
              </a:tr>
              <a:tr h="185278">
                <a:tc>
                  <a:txBody>
                    <a:bodyPr/>
                    <a:lstStyle/>
                    <a:p>
                      <a:pPr>
                        <a:lnSpc>
                          <a:spcPct val="107000"/>
                        </a:lnSpc>
                        <a:spcAft>
                          <a:spcPts val="800"/>
                        </a:spcAft>
                      </a:pPr>
                      <a:r>
                        <a:rPr lang="tr-TR" sz="800">
                          <a:effectLst/>
                        </a:rPr>
                        <a:t>Kimya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14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302734216"/>
                  </a:ext>
                </a:extLst>
              </a:tr>
              <a:tr h="185278">
                <a:tc>
                  <a:txBody>
                    <a:bodyPr/>
                    <a:lstStyle/>
                    <a:p>
                      <a:pPr>
                        <a:lnSpc>
                          <a:spcPct val="107000"/>
                        </a:lnSpc>
                        <a:spcAft>
                          <a:spcPts val="800"/>
                        </a:spcAft>
                      </a:pPr>
                      <a:r>
                        <a:rPr lang="tr-TR" sz="800">
                          <a:effectLst/>
                        </a:rPr>
                        <a:t>Matematik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38</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866323694"/>
                  </a:ext>
                </a:extLst>
              </a:tr>
              <a:tr h="185278">
                <a:tc>
                  <a:txBody>
                    <a:bodyPr/>
                    <a:lstStyle/>
                    <a:p>
                      <a:pPr>
                        <a:lnSpc>
                          <a:spcPct val="107000"/>
                        </a:lnSpc>
                        <a:spcAft>
                          <a:spcPts val="800"/>
                        </a:spcAft>
                      </a:pPr>
                      <a:r>
                        <a:rPr lang="tr-TR" sz="800">
                          <a:effectLst/>
                        </a:rPr>
                        <a:t>Fizik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05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08</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07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059549074"/>
                  </a:ext>
                </a:extLst>
              </a:tr>
              <a:tr h="185278">
                <a:tc>
                  <a:txBody>
                    <a:bodyPr/>
                    <a:lstStyle/>
                    <a:p>
                      <a:pPr>
                        <a:lnSpc>
                          <a:spcPct val="107000"/>
                        </a:lnSpc>
                        <a:spcAft>
                          <a:spcPts val="800"/>
                        </a:spcAft>
                      </a:pPr>
                      <a:r>
                        <a:rPr lang="tr-TR" sz="800">
                          <a:effectLst/>
                        </a:rPr>
                        <a:t>Matematik Eğitimi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33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38</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592715739"/>
                  </a:ext>
                </a:extLst>
              </a:tr>
              <a:tr h="185278">
                <a:tc>
                  <a:txBody>
                    <a:bodyPr/>
                    <a:lstStyle/>
                    <a:p>
                      <a:pPr>
                        <a:lnSpc>
                          <a:spcPct val="107000"/>
                        </a:lnSpc>
                        <a:spcAft>
                          <a:spcPts val="800"/>
                        </a:spcAft>
                      </a:pPr>
                      <a:r>
                        <a:rPr lang="tr-TR" sz="800">
                          <a:effectLst/>
                        </a:rPr>
                        <a:t>Fen bilgisi Eğitimi</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11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22765329"/>
                  </a:ext>
                </a:extLst>
              </a:tr>
              <a:tr h="185278">
                <a:tc>
                  <a:txBody>
                    <a:bodyPr/>
                    <a:lstStyle/>
                    <a:p>
                      <a:pPr>
                        <a:lnSpc>
                          <a:spcPct val="107000"/>
                        </a:lnSpc>
                        <a:spcAft>
                          <a:spcPts val="800"/>
                        </a:spcAft>
                      </a:pPr>
                      <a:r>
                        <a:rPr lang="tr-TR" sz="800">
                          <a:effectLst/>
                        </a:rPr>
                        <a:t>Şehir ve Bölge Planlama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39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187601136"/>
                  </a:ext>
                </a:extLst>
              </a:tr>
              <a:tr h="185278">
                <a:tc>
                  <a:txBody>
                    <a:bodyPr/>
                    <a:lstStyle/>
                    <a:p>
                      <a:pPr>
                        <a:lnSpc>
                          <a:spcPct val="107000"/>
                        </a:lnSpc>
                        <a:spcAft>
                          <a:spcPts val="800"/>
                        </a:spcAft>
                      </a:pPr>
                      <a:r>
                        <a:rPr lang="tr-TR" sz="800">
                          <a:effectLst/>
                        </a:rPr>
                        <a:t>Tarımsal Biyoteknoloji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15</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515196665"/>
                  </a:ext>
                </a:extLst>
              </a:tr>
              <a:tr h="185278">
                <a:tc>
                  <a:txBody>
                    <a:bodyPr/>
                    <a:lstStyle/>
                    <a:p>
                      <a:pPr>
                        <a:lnSpc>
                          <a:spcPct val="107000"/>
                        </a:lnSpc>
                        <a:spcAft>
                          <a:spcPts val="800"/>
                        </a:spcAft>
                      </a:pPr>
                      <a:r>
                        <a:rPr lang="tr-TR" sz="800">
                          <a:effectLst/>
                        </a:rPr>
                        <a:t>Biyosistem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14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09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804834155"/>
                  </a:ext>
                </a:extLst>
              </a:tr>
              <a:tr h="185278">
                <a:tc>
                  <a:txBody>
                    <a:bodyPr/>
                    <a:lstStyle/>
                    <a:p>
                      <a:pPr>
                        <a:lnSpc>
                          <a:spcPct val="107000"/>
                        </a:lnSpc>
                        <a:spcAft>
                          <a:spcPts val="800"/>
                        </a:spcAft>
                      </a:pPr>
                      <a:r>
                        <a:rPr lang="tr-TR" sz="800">
                          <a:effectLst/>
                        </a:rPr>
                        <a:t>Bilgisayar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06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29</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657043623"/>
                  </a:ext>
                </a:extLst>
              </a:tr>
              <a:tr h="185278">
                <a:tc>
                  <a:txBody>
                    <a:bodyPr/>
                    <a:lstStyle/>
                    <a:p>
                      <a:pPr>
                        <a:lnSpc>
                          <a:spcPct val="107000"/>
                        </a:lnSpc>
                        <a:spcAft>
                          <a:spcPts val="800"/>
                        </a:spcAft>
                      </a:pPr>
                      <a:r>
                        <a:rPr lang="tr-TR" sz="800">
                          <a:effectLst/>
                        </a:rPr>
                        <a:t>Bitki Koruma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14</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50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551717206"/>
                  </a:ext>
                </a:extLst>
              </a:tr>
              <a:tr h="185278">
                <a:tc>
                  <a:txBody>
                    <a:bodyPr/>
                    <a:lstStyle/>
                    <a:p>
                      <a:pPr>
                        <a:lnSpc>
                          <a:spcPct val="107000"/>
                        </a:lnSpc>
                        <a:spcAft>
                          <a:spcPts val="800"/>
                        </a:spcAft>
                      </a:pPr>
                      <a:r>
                        <a:rPr lang="tr-TR" sz="800">
                          <a:effectLst/>
                        </a:rPr>
                        <a:t>DOKTORA</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6858" marR="6858" marT="6858" marB="0"/>
                </a:tc>
                <a:tc>
                  <a:txBody>
                    <a:bodyPr/>
                    <a:lstStyle/>
                    <a:p>
                      <a:pPr>
                        <a:lnSpc>
                          <a:spcPct val="107000"/>
                        </a:lnSpc>
                      </a:pPr>
                      <a:endParaRPr lang="tr-TR" sz="800">
                        <a:effectLst/>
                        <a:latin typeface="Calibri" panose="020F0502020204030204" pitchFamily="34" charset="0"/>
                      </a:endParaRPr>
                    </a:p>
                  </a:txBody>
                  <a:tcPr marL="32461" marR="32461" marT="16002" marB="16002"/>
                </a:tc>
                <a:extLst>
                  <a:ext uri="{0D108BD9-81ED-4DB2-BD59-A6C34878D82A}">
                    <a16:rowId xmlns:a16="http://schemas.microsoft.com/office/drawing/2014/main" val="1323149009"/>
                  </a:ext>
                </a:extLst>
              </a:tr>
              <a:tr h="185278">
                <a:tc>
                  <a:txBody>
                    <a:bodyPr/>
                    <a:lstStyle/>
                    <a:p>
                      <a:pPr>
                        <a:lnSpc>
                          <a:spcPct val="107000"/>
                        </a:lnSpc>
                        <a:spcAft>
                          <a:spcPts val="800"/>
                        </a:spcAft>
                      </a:pPr>
                      <a:r>
                        <a:rPr lang="tr-TR" sz="800">
                          <a:effectLst/>
                        </a:rPr>
                        <a:t>Elektrik Elektronik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508193883"/>
                  </a:ext>
                </a:extLst>
              </a:tr>
              <a:tr h="185278">
                <a:tc>
                  <a:txBody>
                    <a:bodyPr/>
                    <a:lstStyle/>
                    <a:p>
                      <a:pPr>
                        <a:lnSpc>
                          <a:spcPct val="107000"/>
                        </a:lnSpc>
                        <a:spcAft>
                          <a:spcPts val="800"/>
                        </a:spcAft>
                      </a:pPr>
                      <a:r>
                        <a:rPr lang="tr-TR" sz="800">
                          <a:effectLst/>
                        </a:rPr>
                        <a:t>Tarla Bitkileri ABD </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440276839"/>
                  </a:ext>
                </a:extLst>
              </a:tr>
              <a:tr h="185278">
                <a:tc>
                  <a:txBody>
                    <a:bodyPr/>
                    <a:lstStyle/>
                    <a:p>
                      <a:pPr>
                        <a:lnSpc>
                          <a:spcPct val="107000"/>
                        </a:lnSpc>
                        <a:spcAft>
                          <a:spcPts val="800"/>
                        </a:spcAft>
                      </a:pPr>
                      <a:r>
                        <a:rPr lang="tr-TR" sz="800">
                          <a:effectLst/>
                        </a:rPr>
                        <a:t>Kimya Mühendisliği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580463627"/>
                  </a:ext>
                </a:extLst>
              </a:tr>
              <a:tr h="185278">
                <a:tc>
                  <a:txBody>
                    <a:bodyPr/>
                    <a:lstStyle/>
                    <a:p>
                      <a:pPr>
                        <a:lnSpc>
                          <a:spcPct val="107000"/>
                        </a:lnSpc>
                        <a:spcAft>
                          <a:spcPts val="800"/>
                        </a:spcAft>
                      </a:pPr>
                      <a:r>
                        <a:rPr lang="tr-TR" sz="800">
                          <a:effectLst/>
                        </a:rPr>
                        <a:t>Matematik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7</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241558077"/>
                  </a:ext>
                </a:extLst>
              </a:tr>
              <a:tr h="185278">
                <a:tc>
                  <a:txBody>
                    <a:bodyPr/>
                    <a:lstStyle/>
                    <a:p>
                      <a:pPr>
                        <a:lnSpc>
                          <a:spcPct val="107000"/>
                        </a:lnSpc>
                        <a:spcAft>
                          <a:spcPts val="800"/>
                        </a:spcAft>
                      </a:pPr>
                      <a:r>
                        <a:rPr lang="tr-TR" sz="800">
                          <a:effectLst/>
                        </a:rPr>
                        <a:t>Kimya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3</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1</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2</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720036574"/>
                  </a:ext>
                </a:extLst>
              </a:tr>
              <a:tr h="185278">
                <a:tc>
                  <a:txBody>
                    <a:bodyPr/>
                    <a:lstStyle/>
                    <a:p>
                      <a:pPr>
                        <a:lnSpc>
                          <a:spcPct val="107000"/>
                        </a:lnSpc>
                        <a:spcAft>
                          <a:spcPts val="800"/>
                        </a:spcAft>
                      </a:pPr>
                      <a:r>
                        <a:rPr lang="tr-TR" sz="800">
                          <a:effectLst/>
                        </a:rPr>
                        <a:t>Bahçe Bitkileri ABD</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1616534197"/>
                  </a:ext>
                </a:extLst>
              </a:tr>
              <a:tr h="185278">
                <a:tc>
                  <a:txBody>
                    <a:bodyPr/>
                    <a:lstStyle/>
                    <a:p>
                      <a:pPr>
                        <a:lnSpc>
                          <a:spcPct val="107000"/>
                        </a:lnSpc>
                        <a:spcAft>
                          <a:spcPts val="800"/>
                        </a:spcAft>
                      </a:pPr>
                      <a:r>
                        <a:rPr lang="tr-TR" sz="800">
                          <a:effectLst/>
                        </a:rPr>
                        <a:t>TOPLAM</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tc>
                  <a:txBody>
                    <a:bodyPr/>
                    <a:lstStyle/>
                    <a:p>
                      <a:pPr algn="ctr">
                        <a:lnSpc>
                          <a:spcPct val="107000"/>
                        </a:lnSpc>
                        <a:spcAft>
                          <a:spcPts val="800"/>
                        </a:spcAft>
                      </a:pPr>
                      <a:r>
                        <a:rPr lang="tr-TR" sz="800">
                          <a:effectLst/>
                        </a:rPr>
                        <a:t>380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440</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a:effectLst/>
                        </a:rPr>
                        <a:t>486</a:t>
                      </a:r>
                      <a:endParaRPr lang="tr-TR" sz="800">
                        <a:effectLst/>
                        <a:latin typeface="Calibri" panose="020F0502020204030204" pitchFamily="34" charset="0"/>
                        <a:ea typeface="Calibri" panose="020F0502020204030204" pitchFamily="34" charset="0"/>
                        <a:cs typeface="Times New Roman" panose="02020603050405020304" pitchFamily="18" charset="0"/>
                      </a:endParaRPr>
                    </a:p>
                  </a:txBody>
                  <a:tcPr marL="6858" marR="6858" marT="6858" marB="0"/>
                </a:tc>
                <a:tc>
                  <a:txBody>
                    <a:bodyPr/>
                    <a:lstStyle/>
                    <a:p>
                      <a:pPr algn="ctr">
                        <a:lnSpc>
                          <a:spcPct val="107000"/>
                        </a:lnSpc>
                        <a:spcAft>
                          <a:spcPts val="800"/>
                        </a:spcAft>
                      </a:pPr>
                      <a:r>
                        <a:rPr lang="tr-TR" sz="800" dirty="0">
                          <a:effectLst/>
                        </a:rPr>
                        <a:t>480</a:t>
                      </a:r>
                      <a:endParaRPr lang="tr-T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32461" marR="32461" marT="16002" marB="16002"/>
                </a:tc>
                <a:extLst>
                  <a:ext uri="{0D108BD9-81ED-4DB2-BD59-A6C34878D82A}">
                    <a16:rowId xmlns:a16="http://schemas.microsoft.com/office/drawing/2014/main" val="373392010"/>
                  </a:ext>
                </a:extLst>
              </a:tr>
            </a:tbl>
          </a:graphicData>
        </a:graphic>
      </p:graphicFrame>
    </p:spTree>
    <p:extLst>
      <p:ext uri="{BB962C8B-B14F-4D97-AF65-F5344CB8AC3E}">
        <p14:creationId xmlns:p14="http://schemas.microsoft.com/office/powerpoint/2010/main" val="29577174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6"/>
          <p:cNvGraphicFramePr>
            <a:graphicFrameLocks/>
          </p:cNvGraphicFramePr>
          <p:nvPr>
            <p:extLst>
              <p:ext uri="{D42A27DB-BD31-4B8C-83A1-F6EECF244321}">
                <p14:modId xmlns:p14="http://schemas.microsoft.com/office/powerpoint/2010/main" val="1666592736"/>
              </p:ext>
            </p:extLst>
          </p:nvPr>
        </p:nvGraphicFramePr>
        <p:xfrm>
          <a:off x="1044287" y="1175442"/>
          <a:ext cx="8229600" cy="4371975"/>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646217" y="587828"/>
            <a:ext cx="9679279" cy="461665"/>
          </a:xfrm>
          <a:prstGeom prst="rect">
            <a:avLst/>
          </a:prstGeom>
          <a:noFill/>
        </p:spPr>
        <p:txBody>
          <a:bodyPr wrap="square" rtlCol="0">
            <a:spAutoFit/>
          </a:bodyPr>
          <a:lstStyle/>
          <a:p>
            <a:r>
              <a:rPr lang="tr-TR" sz="2400" b="1" dirty="0" smtClean="0"/>
              <a:t>YILLARA GÖRE LİSANSÜSTÜ ÖĞRENCİ SAYILARININ GRAFİKSEL GÖSTERİMİ</a:t>
            </a:r>
            <a:endParaRPr lang="tr-TR" sz="2400" b="1" dirty="0"/>
          </a:p>
        </p:txBody>
      </p:sp>
    </p:spTree>
    <p:extLst>
      <p:ext uri="{BB962C8B-B14F-4D97-AF65-F5344CB8AC3E}">
        <p14:creationId xmlns:p14="http://schemas.microsoft.com/office/powerpoint/2010/main" val="2082411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AKTİF ÖĞRENCİ DURUMLARI</a:t>
            </a:r>
            <a:endParaRPr lang="tr-TR" sz="2400" b="1" dirty="0"/>
          </a:p>
        </p:txBody>
      </p:sp>
      <p:sp>
        <p:nvSpPr>
          <p:cNvPr id="3" name="Dikdörtgen 2"/>
          <p:cNvSpPr/>
          <p:nvPr/>
        </p:nvSpPr>
        <p:spPr>
          <a:xfrm>
            <a:off x="1219200" y="1266825"/>
            <a:ext cx="10119359" cy="5632311"/>
          </a:xfrm>
          <a:prstGeom prst="rect">
            <a:avLst/>
          </a:prstGeom>
        </p:spPr>
        <p:txBody>
          <a:bodyPr wrap="square">
            <a:spAutoFit/>
          </a:bodyPr>
          <a:lstStyle/>
          <a:p>
            <a:r>
              <a:rPr lang="tr-TR" altLang="tr-TR" b="1" u="sng" dirty="0">
                <a:solidFill>
                  <a:srgbClr val="FF0000"/>
                </a:solidFill>
              </a:rPr>
              <a:t>Anabilim</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Yüksek Lisans               Doktora                    </a:t>
            </a:r>
            <a:r>
              <a:rPr lang="tr-TR" altLang="tr-TR" b="1" u="sng" dirty="0" smtClean="0">
                <a:solidFill>
                  <a:srgbClr val="FF0000"/>
                </a:solidFill>
              </a:rPr>
              <a:t>Toplam</a:t>
            </a:r>
            <a:endParaRPr lang="tr-TR" altLang="tr-TR" b="1" u="sng" dirty="0">
              <a:solidFill>
                <a:srgbClr val="FF0000"/>
              </a:solidFill>
            </a:endParaRPr>
          </a:p>
          <a:p>
            <a:pPr>
              <a:buFontTx/>
              <a:buNone/>
            </a:pP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endParaRPr lang="tr-TR" altLang="tr-TR" u="sng" dirty="0" smtClean="0">
              <a:solidFill>
                <a:schemeClr val="accent1"/>
              </a:solidFill>
            </a:endParaRPr>
          </a:p>
          <a:p>
            <a:r>
              <a:rPr lang="tr-TR" altLang="tr-TR" dirty="0" smtClean="0">
                <a:solidFill>
                  <a:srgbClr val="7030A0"/>
                </a:solidFill>
              </a:rPr>
              <a:t>Bahçe Bitkileri		                		          46                                                             46</a:t>
            </a:r>
          </a:p>
          <a:p>
            <a:r>
              <a:rPr lang="tr-TR" altLang="tr-TR" dirty="0" smtClean="0">
                <a:solidFill>
                  <a:srgbClr val="7030A0"/>
                </a:solidFill>
              </a:rPr>
              <a:t>Biyoloji</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24                                                             24</a:t>
            </a:r>
            <a:endParaRPr lang="tr-TR" altLang="tr-TR" dirty="0">
              <a:solidFill>
                <a:srgbClr val="7030A0"/>
              </a:solidFill>
            </a:endParaRPr>
          </a:p>
          <a:p>
            <a:r>
              <a:rPr lang="tr-TR" altLang="tr-TR" dirty="0">
                <a:solidFill>
                  <a:srgbClr val="7030A0"/>
                </a:solidFill>
              </a:rPr>
              <a:t>Elektrik-Elektronik Müh</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19                              2                             21</a:t>
            </a:r>
            <a:endParaRPr lang="tr-TR" altLang="tr-TR" dirty="0">
              <a:solidFill>
                <a:srgbClr val="7030A0"/>
              </a:solidFill>
            </a:endParaRPr>
          </a:p>
          <a:p>
            <a:r>
              <a:rPr lang="tr-TR" altLang="tr-TR" dirty="0">
                <a:solidFill>
                  <a:srgbClr val="7030A0"/>
                </a:solidFill>
              </a:rPr>
              <a:t>Fizik			              </a:t>
            </a:r>
            <a:r>
              <a:rPr lang="tr-TR" altLang="tr-TR" dirty="0" smtClean="0">
                <a:solidFill>
                  <a:srgbClr val="7030A0"/>
                </a:solidFill>
              </a:rPr>
              <a:t>                               07                                                             07</a:t>
            </a:r>
            <a:endParaRPr lang="tr-TR" altLang="tr-TR" dirty="0">
              <a:solidFill>
                <a:srgbClr val="7030A0"/>
              </a:solidFill>
            </a:endParaRPr>
          </a:p>
          <a:p>
            <a:r>
              <a:rPr lang="tr-TR" altLang="tr-TR" dirty="0">
                <a:solidFill>
                  <a:srgbClr val="7030A0"/>
                </a:solidFill>
              </a:rPr>
              <a:t>Gıda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19                                                             19</a:t>
            </a:r>
            <a:endParaRPr lang="tr-TR" altLang="tr-TR" dirty="0">
              <a:solidFill>
                <a:srgbClr val="7030A0"/>
              </a:solidFill>
            </a:endParaRPr>
          </a:p>
          <a:p>
            <a:r>
              <a:rPr lang="tr-TR" altLang="tr-TR" dirty="0">
                <a:solidFill>
                  <a:srgbClr val="7030A0"/>
                </a:solidFill>
              </a:rPr>
              <a:t>Kimya			             		</a:t>
            </a:r>
            <a:r>
              <a:rPr lang="tr-TR" altLang="tr-TR" dirty="0" smtClean="0">
                <a:solidFill>
                  <a:srgbClr val="7030A0"/>
                </a:solidFill>
              </a:rPr>
              <a:t>          10                               2                            12</a:t>
            </a:r>
            <a:endParaRPr lang="tr-TR" altLang="tr-TR" dirty="0">
              <a:solidFill>
                <a:srgbClr val="7030A0"/>
              </a:solidFill>
            </a:endParaRPr>
          </a:p>
          <a:p>
            <a:r>
              <a:rPr lang="tr-TR" altLang="tr-TR" dirty="0">
                <a:solidFill>
                  <a:srgbClr val="7030A0"/>
                </a:solidFill>
              </a:rPr>
              <a:t>Kimya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19                               3                            22</a:t>
            </a:r>
            <a:endParaRPr lang="tr-TR" altLang="tr-TR" dirty="0">
              <a:solidFill>
                <a:srgbClr val="7030A0"/>
              </a:solidFill>
            </a:endParaRPr>
          </a:p>
          <a:p>
            <a:r>
              <a:rPr lang="tr-TR" altLang="tr-TR" dirty="0">
                <a:solidFill>
                  <a:srgbClr val="7030A0"/>
                </a:solidFill>
              </a:rPr>
              <a:t>Matematik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38                               7                            45</a:t>
            </a:r>
            <a:endParaRPr lang="tr-TR" altLang="tr-TR" dirty="0">
              <a:solidFill>
                <a:srgbClr val="7030A0"/>
              </a:solidFill>
            </a:endParaRPr>
          </a:p>
          <a:p>
            <a:r>
              <a:rPr lang="tr-TR" altLang="tr-TR" dirty="0">
                <a:solidFill>
                  <a:srgbClr val="7030A0"/>
                </a:solidFill>
              </a:rPr>
              <a:t>Tarla Bitkileri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55                              13                           68</a:t>
            </a:r>
          </a:p>
          <a:p>
            <a:r>
              <a:rPr lang="tr-TR" altLang="tr-TR" dirty="0" smtClean="0">
                <a:solidFill>
                  <a:srgbClr val="7030A0"/>
                </a:solidFill>
              </a:rPr>
              <a:t>Zootekni		                            		          15                                                             15</a:t>
            </a:r>
          </a:p>
          <a:p>
            <a:r>
              <a:rPr lang="tr-TR" altLang="tr-TR" dirty="0" smtClean="0">
                <a:solidFill>
                  <a:srgbClr val="7030A0"/>
                </a:solidFill>
              </a:rPr>
              <a:t>Matematik ve Fen Bilimleri Eğitimi    Matematik   </a:t>
            </a:r>
            <a:r>
              <a:rPr lang="tr-TR" altLang="tr-TR" dirty="0" err="1" smtClean="0">
                <a:solidFill>
                  <a:srgbClr val="7030A0"/>
                </a:solidFill>
              </a:rPr>
              <a:t>Eğt</a:t>
            </a:r>
            <a:r>
              <a:rPr lang="tr-TR" altLang="tr-TR" dirty="0" smtClean="0">
                <a:solidFill>
                  <a:srgbClr val="7030A0"/>
                </a:solidFill>
              </a:rPr>
              <a:t>.    47                                                             47</a:t>
            </a:r>
            <a:br>
              <a:rPr lang="tr-TR" altLang="tr-TR" dirty="0" smtClean="0">
                <a:solidFill>
                  <a:srgbClr val="7030A0"/>
                </a:solidFill>
              </a:rPr>
            </a:br>
            <a:r>
              <a:rPr lang="tr-TR" altLang="tr-TR" dirty="0" smtClean="0">
                <a:solidFill>
                  <a:srgbClr val="7030A0"/>
                </a:solidFill>
              </a:rPr>
              <a:t>                                                                Fen Bilgisi                45                                                             45</a:t>
            </a:r>
          </a:p>
          <a:p>
            <a:r>
              <a:rPr lang="tr-TR" altLang="tr-TR" dirty="0" smtClean="0">
                <a:solidFill>
                  <a:srgbClr val="7030A0"/>
                </a:solidFill>
              </a:rPr>
              <a:t>Kentsel Tasarım                                                                      13                                                             13</a:t>
            </a:r>
          </a:p>
          <a:p>
            <a:r>
              <a:rPr lang="tr-TR" altLang="tr-TR" dirty="0" smtClean="0">
                <a:solidFill>
                  <a:srgbClr val="7030A0"/>
                </a:solidFill>
              </a:rPr>
              <a:t>Tarımsal </a:t>
            </a:r>
            <a:r>
              <a:rPr lang="tr-TR" altLang="tr-TR" dirty="0" err="1" smtClean="0">
                <a:solidFill>
                  <a:srgbClr val="7030A0"/>
                </a:solidFill>
              </a:rPr>
              <a:t>Biyoteknoloji</a:t>
            </a:r>
            <a:r>
              <a:rPr lang="tr-TR" altLang="tr-TR" dirty="0" smtClean="0">
                <a:solidFill>
                  <a:srgbClr val="7030A0"/>
                </a:solidFill>
              </a:rPr>
              <a:t>                                                           15                                                             15</a:t>
            </a:r>
          </a:p>
          <a:p>
            <a:r>
              <a:rPr lang="tr-TR" altLang="tr-TR" dirty="0" smtClean="0">
                <a:solidFill>
                  <a:srgbClr val="7030A0"/>
                </a:solidFill>
              </a:rPr>
              <a:t>Bilgisayar Mühendisliği                                                         29                                                             29</a:t>
            </a:r>
          </a:p>
          <a:p>
            <a:r>
              <a:rPr lang="tr-TR" altLang="tr-TR" dirty="0" err="1" smtClean="0">
                <a:solidFill>
                  <a:srgbClr val="7030A0"/>
                </a:solidFill>
              </a:rPr>
              <a:t>Biyosistem</a:t>
            </a:r>
            <a:r>
              <a:rPr lang="tr-TR" altLang="tr-TR" dirty="0" smtClean="0">
                <a:solidFill>
                  <a:srgbClr val="7030A0"/>
                </a:solidFill>
              </a:rPr>
              <a:t> Müh.                                                                    09                                                             09</a:t>
            </a:r>
          </a:p>
          <a:p>
            <a:r>
              <a:rPr lang="tr-TR" altLang="tr-TR" dirty="0" smtClean="0">
                <a:solidFill>
                  <a:srgbClr val="7030A0"/>
                </a:solidFill>
              </a:rPr>
              <a:t>Bitki Koruma                                                                          43                                                              43</a:t>
            </a:r>
            <a:endParaRPr lang="tr-TR" altLang="tr-TR" dirty="0">
              <a:solidFill>
                <a:srgbClr val="7030A0"/>
              </a:solidFill>
            </a:endParaRPr>
          </a:p>
          <a:p>
            <a:r>
              <a:rPr lang="tr-TR" altLang="tr-TR" b="1" dirty="0">
                <a:solidFill>
                  <a:srgbClr val="C00000"/>
                </a:solidFill>
              </a:rPr>
              <a:t>GENEL TOPLAM	     </a:t>
            </a:r>
            <a:r>
              <a:rPr lang="tr-TR" altLang="tr-TR" b="1" dirty="0" smtClean="0">
                <a:solidFill>
                  <a:srgbClr val="C00000"/>
                </a:solidFill>
              </a:rPr>
              <a:t>                           </a:t>
            </a:r>
            <a:r>
              <a:rPr lang="tr-TR" altLang="tr-TR" b="1" dirty="0">
                <a:solidFill>
                  <a:srgbClr val="C00000"/>
                </a:solidFill>
              </a:rPr>
              <a:t>	          </a:t>
            </a:r>
            <a:r>
              <a:rPr lang="tr-TR" altLang="tr-TR" b="1" dirty="0" smtClean="0">
                <a:solidFill>
                  <a:srgbClr val="C00000"/>
                </a:solidFill>
              </a:rPr>
              <a:t>                453                             27                          480</a:t>
            </a:r>
            <a:endParaRPr lang="tr-TR" altLang="tr-TR" dirty="0">
              <a:solidFill>
                <a:srgbClr val="C00000"/>
              </a:solidFill>
            </a:endParaRPr>
          </a:p>
        </p:txBody>
      </p:sp>
    </p:spTree>
    <p:extLst>
      <p:ext uri="{BB962C8B-B14F-4D97-AF65-F5344CB8AC3E}">
        <p14:creationId xmlns:p14="http://schemas.microsoft.com/office/powerpoint/2010/main" val="2468729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YABANCI UYRUKLU ÖĞRENCİ SAYILARI</a:t>
            </a:r>
            <a:endParaRPr lang="tr-TR" sz="2400" b="1" dirty="0"/>
          </a:p>
        </p:txBody>
      </p:sp>
      <p:sp>
        <p:nvSpPr>
          <p:cNvPr id="3" name="Dikdörtgen 2"/>
          <p:cNvSpPr/>
          <p:nvPr/>
        </p:nvSpPr>
        <p:spPr>
          <a:xfrm>
            <a:off x="1066800" y="1085119"/>
            <a:ext cx="7815943" cy="4247317"/>
          </a:xfrm>
          <a:prstGeom prst="rect">
            <a:avLst/>
          </a:prstGeom>
        </p:spPr>
        <p:txBody>
          <a:bodyPr wrap="square">
            <a:spAutoFit/>
          </a:bodyPr>
          <a:lstStyle/>
          <a:p>
            <a:pPr>
              <a:defRPr/>
            </a:pPr>
            <a:r>
              <a:rPr lang="tr-TR" altLang="tr-TR" b="1" u="sng" dirty="0">
                <a:solidFill>
                  <a:schemeClr val="accent1">
                    <a:lumMod val="75000"/>
                  </a:schemeClr>
                </a:solidFill>
              </a:rPr>
              <a:t>Anabilim</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Ders dönemindeki</a:t>
            </a:r>
            <a:r>
              <a:rPr lang="tr-TR" altLang="tr-TR" b="1" dirty="0" smtClean="0">
                <a:solidFill>
                  <a:schemeClr val="accent1">
                    <a:lumMod val="75000"/>
                  </a:schemeClr>
                </a:solidFill>
              </a:rPr>
              <a:t>        </a:t>
            </a:r>
            <a:r>
              <a:rPr lang="tr-TR" altLang="tr-TR" b="1" u="sng" dirty="0">
                <a:solidFill>
                  <a:schemeClr val="accent1">
                    <a:lumMod val="75000"/>
                  </a:schemeClr>
                </a:solidFill>
              </a:rPr>
              <a:t>Tez dönemindeki </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Toplam</a:t>
            </a:r>
            <a:endParaRPr lang="tr-TR" altLang="tr-TR" b="1" u="sng" dirty="0">
              <a:solidFill>
                <a:schemeClr val="accent1">
                  <a:lumMod val="75000"/>
                </a:schemeClr>
              </a:solidFill>
            </a:endParaRPr>
          </a:p>
          <a:p>
            <a:pPr>
              <a:buFontTx/>
              <a:buNone/>
              <a:defRPr/>
            </a:pPr>
            <a:r>
              <a:rPr lang="tr-TR" altLang="tr-TR" b="1" dirty="0" smtClean="0">
                <a:solidFill>
                  <a:schemeClr val="accent1">
                    <a:lumMod val="75000"/>
                  </a:schemeClr>
                </a:solidFill>
              </a:rPr>
              <a:t>    </a:t>
            </a:r>
            <a:r>
              <a:rPr lang="tr-TR" altLang="tr-TR" b="1" u="sng" dirty="0">
                <a:solidFill>
                  <a:schemeClr val="accent1">
                    <a:lumMod val="75000"/>
                  </a:schemeClr>
                </a:solidFill>
              </a:rPr>
              <a:t>Dalı</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a:solidFill>
                  <a:schemeClr val="accent1">
                    <a:lumMod val="75000"/>
                  </a:schemeClr>
                </a:solidFill>
              </a:rPr>
              <a:t>öğrenci sayısı</a:t>
            </a:r>
            <a:r>
              <a:rPr lang="tr-TR" altLang="tr-TR" b="1" dirty="0">
                <a:solidFill>
                  <a:schemeClr val="accent1">
                    <a:lumMod val="75000"/>
                  </a:schemeClr>
                </a:solidFill>
              </a:rPr>
              <a:t>	       </a:t>
            </a:r>
            <a:r>
              <a:rPr lang="tr-TR" altLang="tr-TR" b="1" dirty="0" smtClean="0">
                <a:solidFill>
                  <a:schemeClr val="accent1">
                    <a:lumMod val="75000"/>
                  </a:schemeClr>
                </a:solidFill>
              </a:rPr>
              <a:t>ö</a:t>
            </a:r>
            <a:r>
              <a:rPr lang="tr-TR" altLang="tr-TR" b="1" u="sng" dirty="0" smtClean="0">
                <a:solidFill>
                  <a:schemeClr val="accent1">
                    <a:lumMod val="75000"/>
                  </a:schemeClr>
                </a:solidFill>
              </a:rPr>
              <a:t>ğrenci </a:t>
            </a:r>
            <a:r>
              <a:rPr lang="tr-TR" altLang="tr-TR" b="1" u="sng" dirty="0">
                <a:solidFill>
                  <a:schemeClr val="accent1">
                    <a:lumMod val="75000"/>
                  </a:schemeClr>
                </a:solidFill>
              </a:rPr>
              <a:t>sayısı</a:t>
            </a:r>
          </a:p>
          <a:p>
            <a:pPr>
              <a:buFontTx/>
              <a:buNone/>
              <a:defRPr/>
            </a:pPr>
            <a:endParaRPr lang="tr-TR" altLang="tr-TR" u="sng" dirty="0">
              <a:solidFill>
                <a:schemeClr val="accent1">
                  <a:lumMod val="75000"/>
                </a:schemeClr>
              </a:solidFill>
            </a:endParaRPr>
          </a:p>
          <a:p>
            <a:pPr algn="ctr">
              <a:defRPr/>
            </a:pPr>
            <a:r>
              <a:rPr lang="tr-TR" altLang="tr-TR" dirty="0">
                <a:solidFill>
                  <a:schemeClr val="accent1">
                    <a:lumMod val="75000"/>
                  </a:schemeClr>
                </a:solidFill>
              </a:rPr>
              <a:t>Bahçe Bitkileri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 </a:t>
            </a:r>
            <a:r>
              <a:rPr lang="tr-TR" altLang="tr-TR" dirty="0">
                <a:solidFill>
                  <a:schemeClr val="accent1">
                    <a:lumMod val="75000"/>
                  </a:schemeClr>
                </a:solidFill>
              </a:rPr>
              <a:t>		</a:t>
            </a:r>
            <a:r>
              <a:rPr lang="tr-TR" altLang="tr-TR" dirty="0" smtClean="0">
                <a:solidFill>
                  <a:schemeClr val="accent1">
                    <a:lumMod val="75000"/>
                  </a:schemeClr>
                </a:solidFill>
              </a:rPr>
              <a:t>0</a:t>
            </a:r>
          </a:p>
          <a:p>
            <a:pPr algn="ctr">
              <a:defRPr/>
            </a:pPr>
            <a:r>
              <a:rPr lang="tr-TR" altLang="tr-TR" dirty="0" smtClean="0">
                <a:solidFill>
                  <a:schemeClr val="accent1">
                    <a:lumMod val="75000"/>
                  </a:schemeClr>
                </a:solidFill>
              </a:rPr>
              <a:t>Biyoloji		                  	0		   0 		0</a:t>
            </a:r>
          </a:p>
          <a:p>
            <a:pPr algn="ctr">
              <a:defRPr/>
            </a:pPr>
            <a:r>
              <a:rPr lang="tr-TR" altLang="tr-TR" dirty="0" smtClean="0">
                <a:solidFill>
                  <a:schemeClr val="accent1">
                    <a:lumMod val="75000"/>
                  </a:schemeClr>
                </a:solidFill>
              </a:rPr>
              <a:t>Elektrik-Elektronik </a:t>
            </a:r>
            <a:r>
              <a:rPr lang="tr-TR" altLang="tr-TR" dirty="0">
                <a:solidFill>
                  <a:schemeClr val="accent1">
                    <a:lumMod val="75000"/>
                  </a:schemeClr>
                </a:solidFill>
              </a:rPr>
              <a:t>Müh.		</a:t>
            </a:r>
            <a:r>
              <a:rPr lang="tr-TR" altLang="tr-TR" dirty="0" smtClean="0">
                <a:solidFill>
                  <a:schemeClr val="accent1">
                    <a:lumMod val="75000"/>
                  </a:schemeClr>
                </a:solidFill>
              </a:rPr>
              <a:t>2</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3</a:t>
            </a:r>
            <a:endParaRPr lang="tr-TR" altLang="tr-TR" dirty="0">
              <a:solidFill>
                <a:schemeClr val="accent1">
                  <a:lumMod val="75000"/>
                </a:schemeClr>
              </a:solidFill>
            </a:endParaRPr>
          </a:p>
          <a:p>
            <a:pPr algn="ctr">
              <a:defRPr/>
            </a:pPr>
            <a:r>
              <a:rPr lang="tr-TR" altLang="tr-TR" dirty="0">
                <a:solidFill>
                  <a:schemeClr val="accent1">
                    <a:lumMod val="75000"/>
                  </a:schemeClr>
                </a:solidFill>
              </a:rPr>
              <a:t>Fizik			                 0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Gıda Müh.		                 0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a:t>
            </a:r>
            <a:r>
              <a:rPr lang="tr-TR" altLang="tr-TR" dirty="0" smtClean="0">
                <a:solidFill>
                  <a:schemeClr val="accent1">
                    <a:lumMod val="75000"/>
                  </a:schemeClr>
                </a:solidFill>
              </a:rPr>
              <a:t>1</a:t>
            </a:r>
            <a:r>
              <a:rPr lang="tr-TR" altLang="tr-TR" dirty="0">
                <a:solidFill>
                  <a:schemeClr val="accent1">
                    <a:lumMod val="75000"/>
                  </a:schemeClr>
                </a:solidFill>
              </a:rPr>
              <a:t>		</a:t>
            </a:r>
            <a:r>
              <a:rPr lang="tr-TR" altLang="tr-TR" dirty="0" smtClean="0">
                <a:solidFill>
                  <a:schemeClr val="accent1">
                    <a:lumMod val="75000"/>
                  </a:schemeClr>
                </a:solidFill>
              </a:rPr>
              <a:t>   1</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Müh.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   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Matematik		            </a:t>
            </a:r>
            <a:r>
              <a:rPr lang="tr-TR" altLang="tr-TR" dirty="0" smtClean="0">
                <a:solidFill>
                  <a:schemeClr val="accent1">
                    <a:lumMod val="75000"/>
                  </a:schemeClr>
                </a:solidFill>
              </a:rPr>
              <a:t>     0</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endParaRPr lang="tr-TR" altLang="tr-TR" dirty="0">
              <a:solidFill>
                <a:schemeClr val="accent1">
                  <a:lumMod val="75000"/>
                </a:schemeClr>
              </a:solidFill>
            </a:endParaRPr>
          </a:p>
          <a:p>
            <a:pPr algn="ctr">
              <a:defRPr/>
            </a:pPr>
            <a:r>
              <a:rPr lang="tr-TR" altLang="tr-TR" dirty="0" smtClean="0">
                <a:solidFill>
                  <a:schemeClr val="accent1">
                    <a:lumMod val="75000"/>
                  </a:schemeClr>
                </a:solidFill>
              </a:rPr>
              <a:t>Bilgisayar Müh. </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1</a:t>
            </a:r>
            <a:r>
              <a:rPr lang="tr-TR" altLang="tr-TR" dirty="0" smtClean="0">
                <a:solidFill>
                  <a:schemeClr val="accent1">
                    <a:lumMod val="75000"/>
                  </a:schemeClr>
                </a:solidFill>
              </a:rPr>
              <a:t> </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smtClean="0">
                <a:solidFill>
                  <a:schemeClr val="accent1">
                    <a:lumMod val="75000"/>
                  </a:schemeClr>
                </a:solidFill>
              </a:rPr>
              <a:t>Tarla Bitkileri</a:t>
            </a:r>
            <a:r>
              <a:rPr lang="tr-TR" altLang="tr-TR" dirty="0">
                <a:solidFill>
                  <a:schemeClr val="accent1">
                    <a:lumMod val="75000"/>
                  </a:schemeClr>
                </a:solidFill>
              </a:rPr>
              <a:t>	</a:t>
            </a:r>
            <a:r>
              <a:rPr lang="tr-TR" altLang="tr-TR" dirty="0" smtClean="0">
                <a:solidFill>
                  <a:schemeClr val="accent1">
                    <a:lumMod val="75000"/>
                  </a:schemeClr>
                </a:solidFill>
              </a:rPr>
              <a:t>                                  0                   </a:t>
            </a:r>
            <a:r>
              <a:rPr lang="tr-TR" altLang="tr-TR" dirty="0">
                <a:solidFill>
                  <a:schemeClr val="accent1">
                    <a:lumMod val="75000"/>
                  </a:schemeClr>
                </a:solidFill>
              </a:rPr>
              <a:t>	  </a:t>
            </a:r>
            <a:r>
              <a:rPr lang="tr-TR" altLang="tr-TR" dirty="0" smtClean="0">
                <a:solidFill>
                  <a:schemeClr val="accent1">
                    <a:lumMod val="75000"/>
                  </a:schemeClr>
                </a:solidFill>
              </a:rPr>
              <a:t> 1 </a:t>
            </a:r>
            <a:r>
              <a:rPr lang="tr-TR" altLang="tr-TR" dirty="0">
                <a:solidFill>
                  <a:schemeClr val="accent1">
                    <a:lumMod val="75000"/>
                  </a:schemeClr>
                </a:solidFill>
              </a:rPr>
              <a:t>		</a:t>
            </a:r>
            <a:r>
              <a:rPr lang="tr-TR" altLang="tr-TR" dirty="0" smtClean="0">
                <a:solidFill>
                  <a:schemeClr val="accent1">
                    <a:lumMod val="75000"/>
                  </a:schemeClr>
                </a:solidFill>
              </a:rPr>
              <a:t>1</a:t>
            </a:r>
          </a:p>
          <a:p>
            <a:pPr algn="ctr">
              <a:defRPr/>
            </a:pPr>
            <a:r>
              <a:rPr lang="tr-TR" altLang="tr-TR" dirty="0" smtClean="0">
                <a:solidFill>
                  <a:schemeClr val="accent1">
                    <a:lumMod val="75000"/>
                  </a:schemeClr>
                </a:solidFill>
              </a:rPr>
              <a:t> </a:t>
            </a:r>
          </a:p>
          <a:p>
            <a:pPr algn="ctr">
              <a:defRPr/>
            </a:pPr>
            <a:r>
              <a:rPr lang="tr-TR" altLang="tr-TR" b="1" dirty="0" smtClean="0">
                <a:solidFill>
                  <a:srgbClr val="C00000"/>
                </a:solidFill>
              </a:rPr>
              <a:t>GENEL </a:t>
            </a:r>
            <a:r>
              <a:rPr lang="tr-TR" altLang="tr-TR" b="1" dirty="0">
                <a:solidFill>
                  <a:srgbClr val="C00000"/>
                </a:solidFill>
              </a:rPr>
              <a:t>TOPLAM	       </a:t>
            </a:r>
            <a:r>
              <a:rPr lang="tr-TR" altLang="tr-TR" b="1" dirty="0" smtClean="0">
                <a:solidFill>
                  <a:srgbClr val="C00000"/>
                </a:solidFill>
              </a:rPr>
              <a:t>                          4                                    5                              9</a:t>
            </a:r>
            <a:endParaRPr lang="tr-TR" altLang="tr-TR" dirty="0">
              <a:solidFill>
                <a:srgbClr val="C00000"/>
              </a:solidFill>
            </a:endParaRPr>
          </a:p>
        </p:txBody>
      </p:sp>
    </p:spTree>
    <p:extLst>
      <p:ext uri="{BB962C8B-B14F-4D97-AF65-F5344CB8AC3E}">
        <p14:creationId xmlns:p14="http://schemas.microsoft.com/office/powerpoint/2010/main" val="1122957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smtClean="0"/>
              <a:t>DİPLOMALAR ve EKLERİ</a:t>
            </a:r>
            <a:endParaRPr lang="tr-TR" dirty="0"/>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smtClean="0"/>
              <a:t>TEZ KAPAKLARI</a:t>
            </a:r>
            <a:endParaRPr lang="tr-TR" sz="3200" dirty="0"/>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smtClean="0">
                <a:ln>
                  <a:noFill/>
                </a:ln>
                <a:solidFill>
                  <a:schemeClr val="tx1"/>
                </a:solidFill>
                <a:effectLst/>
                <a:uLnTx/>
                <a:uFillTx/>
                <a:latin typeface="+mj-lt"/>
                <a:ea typeface="+mj-ea"/>
                <a:cs typeface="+mj-cs"/>
              </a:rPr>
              <a:t>ESKİ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smtClean="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smtClean="0">
                <a:ln>
                  <a:noFill/>
                </a:ln>
                <a:solidFill>
                  <a:schemeClr val="tx1"/>
                </a:solidFill>
                <a:effectLst/>
                <a:uLnTx/>
                <a:uFillTx/>
                <a:latin typeface="+mj-lt"/>
                <a:ea typeface="+mj-ea"/>
                <a:cs typeface="+mj-cs"/>
              </a:rPr>
              <a:t>)</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(Doktora)</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812121255"/>
              </p:ext>
            </p:extLst>
          </p:nvPr>
        </p:nvGraphicFramePr>
        <p:xfrm>
          <a:off x="1100139" y="1357314"/>
          <a:ext cx="9515475" cy="4432838"/>
        </p:xfrm>
        <a:graphic>
          <a:graphicData uri="http://schemas.openxmlformats.org/drawingml/2006/table">
            <a:tbl>
              <a:tblPr firstRow="1" firstCol="1" bandRow="1">
                <a:tableStyleId>{5C22544A-7EE6-4342-B048-85BDC9FD1C3A}</a:tableStyleId>
              </a:tblPr>
              <a:tblGrid>
                <a:gridCol w="2468399">
                  <a:extLst>
                    <a:ext uri="{9D8B030D-6E8A-4147-A177-3AD203B41FA5}">
                      <a16:colId xmlns:a16="http://schemas.microsoft.com/office/drawing/2014/main" val="1043208362"/>
                    </a:ext>
                  </a:extLst>
                </a:gridCol>
                <a:gridCol w="1203850">
                  <a:extLst>
                    <a:ext uri="{9D8B030D-6E8A-4147-A177-3AD203B41FA5}">
                      <a16:colId xmlns:a16="http://schemas.microsoft.com/office/drawing/2014/main" val="959729301"/>
                    </a:ext>
                  </a:extLst>
                </a:gridCol>
                <a:gridCol w="1203850">
                  <a:extLst>
                    <a:ext uri="{9D8B030D-6E8A-4147-A177-3AD203B41FA5}">
                      <a16:colId xmlns:a16="http://schemas.microsoft.com/office/drawing/2014/main" val="2201087484"/>
                    </a:ext>
                  </a:extLst>
                </a:gridCol>
                <a:gridCol w="1292875">
                  <a:extLst>
                    <a:ext uri="{9D8B030D-6E8A-4147-A177-3AD203B41FA5}">
                      <a16:colId xmlns:a16="http://schemas.microsoft.com/office/drawing/2014/main" val="3190957759"/>
                    </a:ext>
                  </a:extLst>
                </a:gridCol>
                <a:gridCol w="1203850">
                  <a:extLst>
                    <a:ext uri="{9D8B030D-6E8A-4147-A177-3AD203B41FA5}">
                      <a16:colId xmlns:a16="http://schemas.microsoft.com/office/drawing/2014/main" val="56154530"/>
                    </a:ext>
                  </a:extLst>
                </a:gridCol>
                <a:gridCol w="1004557">
                  <a:extLst>
                    <a:ext uri="{9D8B030D-6E8A-4147-A177-3AD203B41FA5}">
                      <a16:colId xmlns:a16="http://schemas.microsoft.com/office/drawing/2014/main" val="573907964"/>
                    </a:ext>
                  </a:extLst>
                </a:gridCol>
                <a:gridCol w="1138094">
                  <a:extLst>
                    <a:ext uri="{9D8B030D-6E8A-4147-A177-3AD203B41FA5}">
                      <a16:colId xmlns:a16="http://schemas.microsoft.com/office/drawing/2014/main" val="3132937551"/>
                    </a:ext>
                  </a:extLst>
                </a:gridCol>
              </a:tblGrid>
              <a:tr h="260579">
                <a:tc gridSpan="7">
                  <a:txBody>
                    <a:bodyPr/>
                    <a:lstStyle/>
                    <a:p>
                      <a:pPr>
                        <a:lnSpc>
                          <a:spcPct val="115000"/>
                        </a:lnSpc>
                        <a:spcAft>
                          <a:spcPts val="1000"/>
                        </a:spcAft>
                      </a:pPr>
                      <a:r>
                        <a:rPr lang="tr-TR" sz="1200">
                          <a:effectLst/>
                        </a:rPr>
                        <a:t>Hazine Yardımı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983046467"/>
                  </a:ext>
                </a:extLst>
              </a:tr>
              <a:tr h="651448">
                <a:tc>
                  <a:txBody>
                    <a:bodyPr/>
                    <a:lstStyle/>
                    <a:p>
                      <a:pPr algn="ctr">
                        <a:lnSpc>
                          <a:spcPct val="115000"/>
                        </a:lnSpc>
                        <a:spcAft>
                          <a:spcPts val="1000"/>
                        </a:spcAft>
                      </a:pPr>
                      <a:r>
                        <a:rPr lang="tr-TR" sz="10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Bütçe Ödeneği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Serbest Ödenek (b)</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Gerçekleşme Durumu% (a*100)/b</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Kesin Harcama (a)</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Kalan Ödenek</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Açıklama</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409504"/>
                  </a:ext>
                </a:extLst>
              </a:tr>
              <a:tr h="563330">
                <a:tc>
                  <a:txBody>
                    <a:bodyPr/>
                    <a:lstStyle/>
                    <a:p>
                      <a:pPr>
                        <a:lnSpc>
                          <a:spcPct val="115000"/>
                        </a:lnSpc>
                        <a:spcAft>
                          <a:spcPts val="1000"/>
                        </a:spcAft>
                      </a:pPr>
                      <a:r>
                        <a:rPr lang="tr-TR" sz="1000" dirty="0">
                          <a:effectLst/>
                        </a:rPr>
                        <a:t>01- Personel Giderleri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8.114.200,00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8.114.200,00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8.114.156,68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43,32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955283263"/>
                  </a:ext>
                </a:extLst>
              </a:tr>
              <a:tr h="563330">
                <a:tc>
                  <a:txBody>
                    <a:bodyPr/>
                    <a:lstStyle/>
                    <a:p>
                      <a:pPr>
                        <a:lnSpc>
                          <a:spcPct val="115000"/>
                        </a:lnSpc>
                        <a:spcAft>
                          <a:spcPts val="1000"/>
                        </a:spcAft>
                      </a:pPr>
                      <a:r>
                        <a:rPr lang="tr-TR" sz="1000">
                          <a:effectLst/>
                        </a:rPr>
                        <a:t>01-Personel Giderleri İkinci Öğretim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114.900,00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114.900,00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55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63.395,98</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51.504,02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992429838"/>
                  </a:ext>
                </a:extLst>
              </a:tr>
              <a:tr h="635713">
                <a:tc>
                  <a:txBody>
                    <a:bodyPr/>
                    <a:lstStyle/>
                    <a:p>
                      <a:pPr>
                        <a:lnSpc>
                          <a:spcPct val="115000"/>
                        </a:lnSpc>
                        <a:spcAft>
                          <a:spcPts val="1000"/>
                        </a:spcAft>
                      </a:pPr>
                      <a:r>
                        <a:rPr lang="tr-TR" sz="1000">
                          <a:effectLst/>
                        </a:rPr>
                        <a:t>02- Sos. Güv. Kur. D. Prim.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117.800,00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117.800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117.772,00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28,00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325323271"/>
                  </a:ext>
                </a:extLst>
              </a:tr>
              <a:tr h="452395">
                <a:tc>
                  <a:txBody>
                    <a:bodyPr/>
                    <a:lstStyle/>
                    <a:p>
                      <a:pPr>
                        <a:lnSpc>
                          <a:spcPct val="115000"/>
                        </a:lnSpc>
                        <a:spcAft>
                          <a:spcPts val="1000"/>
                        </a:spcAft>
                      </a:pPr>
                      <a:r>
                        <a:rPr lang="tr-TR" sz="1000">
                          <a:effectLst/>
                        </a:rPr>
                        <a:t>03- Mal ve Hizmet Alım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31.000,00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31.000,00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55</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16.878,66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14.121,34</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429172416"/>
                  </a:ext>
                </a:extLst>
              </a:tr>
              <a:tr h="391026">
                <a:tc>
                  <a:txBody>
                    <a:bodyPr/>
                    <a:lstStyle/>
                    <a:p>
                      <a:pPr>
                        <a:lnSpc>
                          <a:spcPct val="115000"/>
                        </a:lnSpc>
                        <a:spcAft>
                          <a:spcPts val="1000"/>
                        </a:spcAft>
                      </a:pPr>
                      <a:r>
                        <a:rPr lang="tr-TR" sz="1000">
                          <a:effectLst/>
                        </a:rPr>
                        <a:t>05- Cari Transferler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392836602"/>
                  </a:ext>
                </a:extLst>
              </a:tr>
              <a:tr h="360342">
                <a:tc>
                  <a:txBody>
                    <a:bodyPr/>
                    <a:lstStyle/>
                    <a:p>
                      <a:pPr>
                        <a:lnSpc>
                          <a:spcPct val="115000"/>
                        </a:lnSpc>
                        <a:spcAft>
                          <a:spcPts val="1000"/>
                        </a:spcAft>
                      </a:pPr>
                      <a:r>
                        <a:rPr lang="tr-TR" sz="1000">
                          <a:effectLst/>
                        </a:rPr>
                        <a:t>06- Sermaye Giderleri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2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954954158"/>
                  </a:ext>
                </a:extLst>
              </a:tr>
              <a:tr h="554675">
                <a:tc>
                  <a:txBody>
                    <a:bodyPr/>
                    <a:lstStyle/>
                    <a:p>
                      <a:pPr>
                        <a:lnSpc>
                          <a:spcPct val="115000"/>
                        </a:lnSpc>
                        <a:spcAft>
                          <a:spcPts val="1000"/>
                        </a:spcAft>
                      </a:pPr>
                      <a:r>
                        <a:rPr lang="tr-TR" sz="1000">
                          <a:effectLst/>
                        </a:rPr>
                        <a:t>TOPLAM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1000"/>
                        </a:spcAft>
                      </a:pPr>
                      <a:r>
                        <a:rPr lang="tr-TR" sz="1000">
                          <a:effectLst/>
                        </a:rPr>
                        <a:t>8.377.900,00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8.377.900,00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99</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8.312.203,32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a:effectLst/>
                        </a:rPr>
                        <a:t>65.649,20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1000"/>
                        </a:spcAft>
                      </a:pPr>
                      <a:r>
                        <a:rPr lang="tr-TR" sz="1000" dirty="0">
                          <a:effectLst/>
                        </a:rPr>
                        <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429792074"/>
                  </a:ext>
                </a:extLst>
              </a:tr>
            </a:tbl>
          </a:graphicData>
        </a:graphic>
      </p:graphicFrame>
    </p:spTree>
    <p:extLst>
      <p:ext uri="{BB962C8B-B14F-4D97-AF65-F5344CB8AC3E}">
        <p14:creationId xmlns:p14="http://schemas.microsoft.com/office/powerpoint/2010/main" val="3566436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4" name="İçerik Yer Tutucusu 6"/>
          <p:cNvGraphicFramePr>
            <a:graphicFrameLocks noGrp="1"/>
          </p:cNvGraphicFramePr>
          <p:nvPr>
            <p:ph idx="4294967295"/>
            <p:extLst>
              <p:ext uri="{D42A27DB-BD31-4B8C-83A1-F6EECF244321}">
                <p14:modId xmlns:p14="http://schemas.microsoft.com/office/powerpoint/2010/main" val="2896221729"/>
              </p:ext>
            </p:extLst>
          </p:nvPr>
        </p:nvGraphicFramePr>
        <p:xfrm>
          <a:off x="1412874" y="1162050"/>
          <a:ext cx="9407525" cy="431641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560723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3" name="3 İçerik Yer Tutucusu"/>
          <p:cNvGraphicFramePr>
            <a:graphicFrameLocks noGrp="1"/>
          </p:cNvGraphicFramePr>
          <p:nvPr>
            <p:ph sz="half" idx="1"/>
            <p:extLst>
              <p:ext uri="{D42A27DB-BD31-4B8C-83A1-F6EECF244321}">
                <p14:modId xmlns:p14="http://schemas.microsoft.com/office/powerpoint/2010/main" val="1202159646"/>
              </p:ext>
            </p:extLst>
          </p:nvPr>
        </p:nvGraphicFramePr>
        <p:xfrm>
          <a:off x="292100" y="1071563"/>
          <a:ext cx="5272088" cy="2571750"/>
        </p:xfrm>
        <a:graphic>
          <a:graphicData uri="http://schemas.openxmlformats.org/presentationml/2006/ole">
            <mc:AlternateContent xmlns:mc="http://schemas.openxmlformats.org/markup-compatibility/2006">
              <mc:Choice xmlns:v="urn:schemas-microsoft-com:vml" Requires="v">
                <p:oleObj spid="_x0000_s5227" name="Çalışma Sayfası" r:id="rId3" imgW="5486400" imgH="2676418" progId="Excel.Sheet.8">
                  <p:embed/>
                </p:oleObj>
              </mc:Choice>
              <mc:Fallback>
                <p:oleObj name="Çalışma Sayfası" r:id="rId3" imgW="5486400" imgH="2676418" progId="Excel.Sheet.8">
                  <p:embed/>
                  <p:pic>
                    <p:nvPicPr>
                      <p:cNvPr id="0" name="Picture 15"/>
                      <p:cNvPicPr>
                        <a:picLocks noGrp="1" noChangeArrowheads="1"/>
                      </p:cNvPicPr>
                      <p:nvPr/>
                    </p:nvPicPr>
                    <p:blipFill>
                      <a:blip r:embed="rId4"/>
                      <a:srcRect/>
                      <a:stretch>
                        <a:fillRect/>
                      </a:stretch>
                    </p:blipFill>
                    <p:spPr bwMode="auto">
                      <a:xfrm>
                        <a:off x="292100" y="1071563"/>
                        <a:ext cx="5272088" cy="2571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Dikdörtgen 4"/>
          <p:cNvSpPr/>
          <p:nvPr/>
        </p:nvSpPr>
        <p:spPr>
          <a:xfrm>
            <a:off x="7386910" y="1719153"/>
            <a:ext cx="2357981" cy="923330"/>
          </a:xfrm>
          <a:prstGeom prst="rect">
            <a:avLst/>
          </a:prstGeom>
        </p:spPr>
        <p:txBody>
          <a:bodyPr wrap="square">
            <a:spAutoFit/>
          </a:bodyPr>
          <a:lstStyle/>
          <a:p>
            <a:pPr>
              <a:spcBef>
                <a:spcPct val="0"/>
              </a:spcBef>
            </a:pPr>
            <a:r>
              <a:rPr lang="tr-TR" altLang="tr-TR" dirty="0" smtClean="0"/>
              <a:t>2023 </a:t>
            </a:r>
            <a:r>
              <a:rPr lang="tr-TR" altLang="tr-TR" dirty="0"/>
              <a:t>yılında ek dersten </a:t>
            </a:r>
          </a:p>
          <a:p>
            <a:pPr>
              <a:spcBef>
                <a:spcPct val="0"/>
              </a:spcBef>
            </a:pPr>
            <a:r>
              <a:rPr lang="tr-TR" altLang="tr-TR" dirty="0"/>
              <a:t>yararlanan öğretim </a:t>
            </a:r>
          </a:p>
          <a:p>
            <a:pPr>
              <a:spcBef>
                <a:spcPct val="0"/>
              </a:spcBef>
            </a:pPr>
            <a:r>
              <a:rPr lang="tr-TR" altLang="tr-TR" dirty="0"/>
              <a:t>üyesi </a:t>
            </a:r>
            <a:r>
              <a:rPr lang="tr-TR" altLang="tr-TR" dirty="0" smtClean="0"/>
              <a:t>sayısı:105</a:t>
            </a:r>
            <a:endParaRPr lang="tr-TR" altLang="tr-TR" b="1" dirty="0"/>
          </a:p>
        </p:txBody>
      </p:sp>
      <p:graphicFrame>
        <p:nvGraphicFramePr>
          <p:cNvPr id="6" name="6 İçerik Yer Tutucusu"/>
          <p:cNvGraphicFramePr>
            <a:graphicFrameLocks/>
          </p:cNvGraphicFramePr>
          <p:nvPr>
            <p:extLst>
              <p:ext uri="{D42A27DB-BD31-4B8C-83A1-F6EECF244321}">
                <p14:modId xmlns:p14="http://schemas.microsoft.com/office/powerpoint/2010/main" val="3008086298"/>
              </p:ext>
            </p:extLst>
          </p:nvPr>
        </p:nvGraphicFramePr>
        <p:xfrm>
          <a:off x="5667375" y="3100388"/>
          <a:ext cx="5738813" cy="2700337"/>
        </p:xfrm>
        <a:graphic>
          <a:graphicData uri="http://schemas.openxmlformats.org/presentationml/2006/ole">
            <mc:AlternateContent xmlns:mc="http://schemas.openxmlformats.org/markup-compatibility/2006">
              <mc:Choice xmlns:v="urn:schemas-microsoft-com:vml" Requires="v">
                <p:oleObj spid="_x0000_s5228" name="Çalışma Sayfası" r:id="rId5" imgW="5657783" imgH="2705193" progId="Excel.Sheet.8">
                  <p:embed/>
                </p:oleObj>
              </mc:Choice>
              <mc:Fallback>
                <p:oleObj name="Çalışma Sayfası" r:id="rId5" imgW="5657783" imgH="2705193" progId="Excel.Sheet.8">
                  <p:embed/>
                  <p:pic>
                    <p:nvPicPr>
                      <p:cNvPr id="0" name="Picture 16"/>
                      <p:cNvPicPr>
                        <a:picLocks noChangeArrowheads="1"/>
                      </p:cNvPicPr>
                      <p:nvPr/>
                    </p:nvPicPr>
                    <p:blipFill>
                      <a:blip r:embed="rId6"/>
                      <a:srcRect/>
                      <a:stretch>
                        <a:fillRect/>
                      </a:stretch>
                    </p:blipFill>
                    <p:spPr bwMode="auto">
                      <a:xfrm>
                        <a:off x="5667375" y="3100388"/>
                        <a:ext cx="5738813" cy="2700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Dikdörtgen 6"/>
          <p:cNvSpPr/>
          <p:nvPr/>
        </p:nvSpPr>
        <p:spPr>
          <a:xfrm>
            <a:off x="1776846" y="4091422"/>
            <a:ext cx="3193256" cy="1231106"/>
          </a:xfrm>
          <a:prstGeom prst="rect">
            <a:avLst/>
          </a:prstGeom>
        </p:spPr>
        <p:txBody>
          <a:bodyPr wrap="square">
            <a:spAutoFit/>
          </a:bodyPr>
          <a:lstStyle/>
          <a:p>
            <a:pPr>
              <a:spcBef>
                <a:spcPct val="0"/>
              </a:spcBef>
            </a:pPr>
            <a:r>
              <a:rPr lang="tr-TR" altLang="tr-TR" dirty="0" smtClean="0"/>
              <a:t>2023 </a:t>
            </a:r>
            <a:r>
              <a:rPr lang="tr-TR" altLang="tr-TR" dirty="0"/>
              <a:t>yılında ödenen </a:t>
            </a:r>
          </a:p>
          <a:p>
            <a:pPr>
              <a:spcBef>
                <a:spcPct val="0"/>
              </a:spcBef>
            </a:pPr>
            <a:r>
              <a:rPr lang="tr-TR" altLang="tr-TR" dirty="0"/>
              <a:t>ek ders ücreti</a:t>
            </a:r>
          </a:p>
          <a:p>
            <a:pPr>
              <a:spcBef>
                <a:spcPct val="0"/>
              </a:spcBef>
            </a:pPr>
            <a:endParaRPr lang="tr-TR" altLang="tr-TR" dirty="0"/>
          </a:p>
          <a:p>
            <a:pPr>
              <a:spcBef>
                <a:spcPct val="0"/>
              </a:spcBef>
            </a:pPr>
            <a:r>
              <a:rPr lang="tr-TR" altLang="tr-TR" sz="2000" b="1" dirty="0" smtClean="0"/>
              <a:t>TOPLAM</a:t>
            </a:r>
            <a:r>
              <a:rPr lang="tr-TR" altLang="tr-TR" sz="2000" b="1" smtClean="0"/>
              <a:t>: </a:t>
            </a:r>
            <a:r>
              <a:rPr lang="tr-TR" altLang="tr-TR" sz="2000" b="1" smtClean="0"/>
              <a:t>7.254.990,00 </a:t>
            </a:r>
            <a:r>
              <a:rPr lang="tr-TR" altLang="tr-TR" sz="2000" b="1" dirty="0"/>
              <a:t>TL</a:t>
            </a:r>
          </a:p>
        </p:txBody>
      </p:sp>
    </p:spTree>
    <p:extLst>
      <p:ext uri="{BB962C8B-B14F-4D97-AF65-F5344CB8AC3E}">
        <p14:creationId xmlns:p14="http://schemas.microsoft.com/office/powerpoint/2010/main" val="29017816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GENEL DEĞERLENDİRME</a:t>
            </a:r>
            <a:endParaRPr lang="tr-TR" sz="2400" b="1" dirty="0"/>
          </a:p>
        </p:txBody>
      </p:sp>
      <p:sp>
        <p:nvSpPr>
          <p:cNvPr id="3" name="Dikdörtgen 2"/>
          <p:cNvSpPr/>
          <p:nvPr/>
        </p:nvSpPr>
        <p:spPr>
          <a:xfrm>
            <a:off x="671512" y="1085119"/>
            <a:ext cx="11001376" cy="4093428"/>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 </a:t>
            </a:r>
            <a:r>
              <a:rPr lang="tr-TR" altLang="tr-TR" sz="2000" dirty="0">
                <a:solidFill>
                  <a:srgbClr val="7030A0"/>
                </a:solidFill>
              </a:rPr>
              <a:t>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a:t>
            </a:r>
            <a:r>
              <a:rPr lang="tr-TR" altLang="tr-TR" sz="2000" dirty="0">
                <a:solidFill>
                  <a:srgbClr val="7030A0"/>
                </a:solidFill>
              </a:rPr>
              <a:t>, </a:t>
            </a:r>
            <a:r>
              <a:rPr lang="tr-TR" altLang="tr-TR" sz="2000" dirty="0" smtClean="0">
                <a:solidFill>
                  <a:srgbClr val="7030A0"/>
                </a:solidFill>
              </a:rPr>
              <a:t>16 </a:t>
            </a:r>
            <a:r>
              <a:rPr lang="tr-TR" altLang="tr-TR" sz="2000" dirty="0" smtClean="0">
                <a:solidFill>
                  <a:srgbClr val="7030A0"/>
                </a:solidFill>
              </a:rPr>
              <a:t>Anabilim Dalında  (</a:t>
            </a:r>
            <a:r>
              <a:rPr lang="tr-TR" altLang="tr-TR" sz="2000" dirty="0" smtClean="0">
                <a:solidFill>
                  <a:srgbClr val="7030A0"/>
                </a:solidFill>
              </a:rPr>
              <a:t>16 </a:t>
            </a:r>
            <a:r>
              <a:rPr lang="tr-TR" altLang="tr-TR" sz="2000" dirty="0" smtClean="0">
                <a:solidFill>
                  <a:srgbClr val="7030A0"/>
                </a:solidFill>
              </a:rPr>
              <a:t>Yüksek Lisans Programı ve </a:t>
            </a:r>
            <a:r>
              <a:rPr lang="tr-TR" altLang="tr-TR" sz="2000" dirty="0" smtClean="0">
                <a:solidFill>
                  <a:srgbClr val="7030A0"/>
                </a:solidFill>
              </a:rPr>
              <a:t>6 </a:t>
            </a:r>
            <a:r>
              <a:rPr lang="tr-TR" altLang="tr-TR" sz="2000" dirty="0" smtClean="0">
                <a:solidFill>
                  <a:srgbClr val="7030A0"/>
                </a:solidFill>
              </a:rPr>
              <a:t>Doktora Programı) Eğitime 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 </a:t>
            </a:r>
            <a:r>
              <a:rPr lang="tr-TR" altLang="tr-TR" sz="2000" dirty="0">
                <a:solidFill>
                  <a:srgbClr val="7030A0"/>
                </a:solidFill>
              </a:rPr>
              <a:t>“Türkiye Teknoloji ve Uygulamalı Bilimler Dergisi” ile yayın hayatına </a:t>
            </a:r>
            <a:r>
              <a:rPr lang="tr-TR" altLang="tr-TR" sz="2000" dirty="0" smtClean="0">
                <a:solidFill>
                  <a:srgbClr val="7030A0"/>
                </a:solidFill>
              </a:rPr>
              <a:t>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Öğrenci </a:t>
            </a:r>
            <a:r>
              <a:rPr lang="tr-TR" altLang="tr-TR" sz="2000" dirty="0">
                <a:solidFill>
                  <a:srgbClr val="7030A0"/>
                </a:solidFill>
              </a:rPr>
              <a:t>işleri ile ilgili dosyalama ve arşiv sistemi oluşturularak </a:t>
            </a:r>
            <a:r>
              <a:rPr lang="tr-TR" altLang="tr-TR" sz="2000" dirty="0" smtClean="0">
                <a:solidFill>
                  <a:srgbClr val="7030A0"/>
                </a:solidFill>
              </a:rPr>
              <a:t>belirli bir standart sağlanmıştır.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Diploma 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smtClean="0">
                <a:solidFill>
                  <a:srgbClr val="7030A0"/>
                </a:solidFill>
              </a:rPr>
              <a:t>Web saymamızda sunulan bilgiler Kalite Yönetim Sistemine uygun hale getirilmiştir.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Siirt </a:t>
            </a:r>
            <a:r>
              <a:rPr lang="tr-TR" altLang="tr-TR" sz="2000" dirty="0">
                <a:solidFill>
                  <a:srgbClr val="7030A0"/>
                </a:solidFill>
              </a:rPr>
              <a:t>Üniversitesi BAP Koordinatörlüğü ile yapılan mutabakat sonucunda lisansüstü öğrenci tez projeleri ile ilgili düzenlemeler </a:t>
            </a:r>
            <a:r>
              <a:rPr lang="tr-TR" altLang="tr-TR" sz="2000" dirty="0" smtClean="0">
                <a:solidFill>
                  <a:srgbClr val="7030A0"/>
                </a:solidFill>
              </a:rPr>
              <a:t>getirildi.</a:t>
            </a: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ZAYIF YÖNLER, ÖNERİLER VE İHTİYAÇLAR</a:t>
            </a:r>
            <a:endParaRPr lang="tr-TR" sz="2400" b="1" dirty="0"/>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080878"/>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smtClean="0">
                <a:solidFill>
                  <a:srgbClr val="7030A0"/>
                </a:solidFill>
              </a:rPr>
              <a:t>Otomasyonun </a:t>
            </a:r>
            <a:r>
              <a:rPr lang="tr-TR" sz="2000" b="1" i="1" dirty="0">
                <a:solidFill>
                  <a:srgbClr val="7030A0"/>
                </a:solidFill>
              </a:rPr>
              <a:t>enstitülerde bağımsız olmaması (özellikle ders takibi ve notların girilmesindeki gecikmelerin üstesinden gelinebilmesi ve de doğru elden takip edilebilmesi </a:t>
            </a:r>
            <a:r>
              <a:rPr lang="tr-TR" sz="2000" b="1" i="1" dirty="0" smtClean="0">
                <a:solidFill>
                  <a:srgbClr val="7030A0"/>
                </a:solidFill>
              </a:rPr>
              <a:t>)</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smtClean="0">
                <a:solidFill>
                  <a:srgbClr val="7030A0"/>
                </a:solidFill>
              </a:rPr>
              <a:t>Ana </a:t>
            </a:r>
            <a:r>
              <a:rPr lang="tr-TR" sz="2000" b="1" i="1" dirty="0">
                <a:solidFill>
                  <a:srgbClr val="7030A0"/>
                </a:solidFill>
              </a:rPr>
              <a:t>bilim dallarının resmi yazılarda gereken </a:t>
            </a:r>
            <a:r>
              <a:rPr lang="tr-TR" sz="2000" b="1" i="1" dirty="0" smtClean="0">
                <a:solidFill>
                  <a:srgbClr val="7030A0"/>
                </a:solidFill>
              </a:rPr>
              <a:t>hassasiyeti göstermemeleri </a:t>
            </a:r>
            <a:r>
              <a:rPr lang="tr-TR" sz="2000" b="1" i="1" dirty="0">
                <a:solidFill>
                  <a:srgbClr val="7030A0"/>
                </a:solidFill>
              </a:rPr>
              <a:t>ve bu konuda </a:t>
            </a:r>
            <a:r>
              <a:rPr lang="tr-TR" sz="2000" b="1" i="1" dirty="0" smtClean="0">
                <a:solidFill>
                  <a:srgbClr val="7030A0"/>
                </a:solidFill>
              </a:rPr>
              <a:t>enstitünün </a:t>
            </a:r>
            <a:r>
              <a:rPr lang="tr-TR" sz="2000" b="1" i="1" dirty="0">
                <a:solidFill>
                  <a:srgbClr val="7030A0"/>
                </a:solidFill>
              </a:rPr>
              <a:t>uyarılarına rağmen gereken </a:t>
            </a:r>
            <a:r>
              <a:rPr lang="tr-TR" sz="2000" b="1" i="1" dirty="0" smtClean="0">
                <a:solidFill>
                  <a:srgbClr val="7030A0"/>
                </a:solidFill>
              </a:rPr>
              <a:t>ilgiyi göstermemeleri</a:t>
            </a:r>
            <a:r>
              <a:rPr lang="tr-TR" sz="2000" b="1" i="1" dirty="0">
                <a:solidFill>
                  <a:srgbClr val="7030A0"/>
                </a:solidFill>
              </a:rPr>
              <a:t>. (Gecikmeler ve ek derslerin zamanında gelmemesi </a:t>
            </a:r>
            <a:r>
              <a:rPr lang="tr-TR" sz="2000" b="1" i="1" dirty="0" smtClean="0">
                <a:solidFill>
                  <a:srgbClr val="7030A0"/>
                </a:solidFill>
              </a:rPr>
              <a:t>ve ayrıca ödemelerde izinli günlere yeterince dikkat edilmemesi)</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a:solidFill>
                  <a:srgbClr val="7030A0"/>
                </a:solidFill>
              </a:rPr>
              <a:t>Bazı Öğrenciler 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smtClean="0">
                <a:solidFill>
                  <a:srgbClr val="7030A0"/>
                </a:solidFill>
              </a:rPr>
              <a:t>İlgili </a:t>
            </a:r>
            <a:r>
              <a:rPr lang="tr-TR" sz="2000" b="1" i="1" dirty="0">
                <a:solidFill>
                  <a:srgbClr val="7030A0"/>
                </a:solidFill>
              </a:rPr>
              <a:t>Anabilim </a:t>
            </a:r>
            <a:r>
              <a:rPr lang="tr-TR" sz="2000" b="1" i="1" dirty="0" smtClean="0">
                <a:solidFill>
                  <a:srgbClr val="7030A0"/>
                </a:solidFill>
              </a:rPr>
              <a:t>dallarımızdaki öğretim </a:t>
            </a:r>
            <a:r>
              <a:rPr lang="tr-TR" sz="2000" b="1" i="1" dirty="0">
                <a:solidFill>
                  <a:srgbClr val="7030A0"/>
                </a:solidFill>
              </a:rPr>
              <a:t>üyesi </a:t>
            </a:r>
            <a:r>
              <a:rPr lang="tr-TR" sz="2000" b="1" i="1" dirty="0" smtClean="0">
                <a:solidFill>
                  <a:srgbClr val="7030A0"/>
                </a:solidFill>
              </a:rPr>
              <a:t>sayısının azlığı </a:t>
            </a:r>
            <a:r>
              <a:rPr lang="tr-TR" sz="2000" b="1" i="1" dirty="0">
                <a:solidFill>
                  <a:srgbClr val="7030A0"/>
                </a:solidFill>
              </a:rPr>
              <a:t>nedeniyle öğrencilerin danışman seçimlerinin sınırlı olması</a:t>
            </a:r>
            <a:r>
              <a:rPr lang="tr-TR" sz="2000" b="1" i="1" dirty="0" smtClean="0">
                <a:solidFill>
                  <a:srgbClr val="7030A0"/>
                </a:solidFill>
              </a:rPr>
              <a:t>.</a:t>
            </a:r>
          </a:p>
          <a:p>
            <a:pPr marL="342900" indent="-342900">
              <a:spcBef>
                <a:spcPts val="500"/>
              </a:spcBef>
              <a:spcAft>
                <a:spcPts val="595"/>
              </a:spcAft>
              <a:buBlip>
                <a:blip r:embed="rId2"/>
              </a:buBlip>
              <a:tabLst>
                <a:tab pos="457200" algn="l"/>
              </a:tabLst>
            </a:pPr>
            <a:r>
              <a:rPr lang="tr-TR" sz="2000" b="1" i="1" dirty="0" smtClean="0">
                <a:solidFill>
                  <a:srgbClr val="7030A0"/>
                </a:solidFill>
              </a:rPr>
              <a:t>Artan öğrenci sayımız ve iş yükümüze paralel olarak memur gereksinimi (mümkünse en az 2 kişi)</a:t>
            </a: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smtClean="0">
                <a:solidFill>
                  <a:srgbClr val="7030A0"/>
                </a:solidFill>
              </a:rPr>
              <a:t>KATILIMLARINIZLA BİZLERİ ONURLANDIRDIĞINIZ  İÇİN </a:t>
            </a:r>
          </a:p>
          <a:p>
            <a:r>
              <a:rPr lang="tr-TR" altLang="tr-TR" sz="4000" b="1" dirty="0" smtClean="0">
                <a:solidFill>
                  <a:srgbClr val="7030A0"/>
                </a:solidFill>
              </a:rPr>
              <a:t>			</a:t>
            </a:r>
          </a:p>
          <a:p>
            <a:endParaRPr lang="tr-TR" altLang="tr-TR" sz="4000" b="1" dirty="0" smtClean="0">
              <a:solidFill>
                <a:srgbClr val="7030A0"/>
              </a:solidFill>
            </a:endParaRPr>
          </a:p>
          <a:p>
            <a:r>
              <a:rPr lang="tr-TR" altLang="tr-TR" sz="4000" b="1" dirty="0" smtClean="0">
                <a:solidFill>
                  <a:srgbClr val="7030A0"/>
                </a:solidFill>
              </a:rPr>
              <a:t>				</a:t>
            </a:r>
            <a:r>
              <a:rPr lang="tr-TR" altLang="tr-TR" sz="4000" b="1" i="1" dirty="0" smtClean="0">
                <a:solidFill>
                  <a:srgbClr val="7030A0"/>
                </a:solidFill>
              </a:rPr>
              <a:t>TEŞEKKÜR EDERİZ..!</a:t>
            </a:r>
            <a:r>
              <a:rPr lang="tr-TR" altLang="tr-TR" sz="4000" b="1" i="1" dirty="0">
                <a:solidFill>
                  <a:srgbClr val="7030A0"/>
                </a:solidFill>
              </a:rPr>
              <a:t/>
            </a:r>
            <a:br>
              <a:rPr lang="tr-TR" altLang="tr-TR" sz="4000" b="1" i="1" dirty="0">
                <a:solidFill>
                  <a:srgbClr val="7030A0"/>
                </a:solidFill>
              </a:rPr>
            </a:br>
            <a:r>
              <a:rPr lang="tr-TR" altLang="tr-TR" sz="4000" b="1" dirty="0">
                <a:solidFill>
                  <a:srgbClr val="7030A0"/>
                </a:solidFill>
              </a:rPr>
              <a:t/>
            </a:r>
            <a:br>
              <a:rPr lang="tr-TR" altLang="tr-TR" sz="4000" b="1" dirty="0">
                <a:solidFill>
                  <a:srgbClr val="7030A0"/>
                </a:solidFill>
              </a:rPr>
            </a:br>
            <a:r>
              <a:rPr lang="tr-TR" altLang="tr-TR" sz="4000" b="1" dirty="0">
                <a:solidFill>
                  <a:srgbClr val="7030A0"/>
                </a:solidFill>
              </a:rPr>
              <a:t/>
            </a: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7566</TotalTime>
  <Words>1908</Words>
  <Application>Microsoft Office PowerPoint</Application>
  <PresentationFormat>Geniş ekran</PresentationFormat>
  <Paragraphs>509</Paragraphs>
  <Slides>30</Slides>
  <Notes>0</Notes>
  <HiddenSlides>0</HiddenSlides>
  <MMClips>0</MMClips>
  <ScaleCrop>false</ScaleCrop>
  <HeadingPairs>
    <vt:vector size="8" baseType="variant">
      <vt:variant>
        <vt:lpstr>Kullanılan Yazı Tipleri</vt:lpstr>
      </vt:variant>
      <vt:variant>
        <vt:i4>6</vt:i4>
      </vt:variant>
      <vt:variant>
        <vt:lpstr>Tema</vt:lpstr>
      </vt:variant>
      <vt:variant>
        <vt:i4>1</vt:i4>
      </vt:variant>
      <vt:variant>
        <vt:lpstr>Eklenmiş OLE Hizmet Programları</vt:lpstr>
      </vt:variant>
      <vt:variant>
        <vt:i4>1</vt:i4>
      </vt:variant>
      <vt:variant>
        <vt:lpstr>Slayt Başlıkları</vt:lpstr>
      </vt:variant>
      <vt:variant>
        <vt:i4>30</vt:i4>
      </vt:variant>
    </vt:vector>
  </HeadingPairs>
  <TitlesOfParts>
    <vt:vector size="38" baseType="lpstr">
      <vt:lpstr>Arial</vt:lpstr>
      <vt:lpstr>Calibri</vt:lpstr>
      <vt:lpstr>Calibri Light</vt:lpstr>
      <vt:lpstr>Montserrat Alternates</vt:lpstr>
      <vt:lpstr>Times New Roman</vt:lpstr>
      <vt:lpstr>Wingdings</vt:lpstr>
      <vt:lpstr>Office Teması</vt:lpstr>
      <vt:lpstr>Microsoft Excel 97-2003 Çalışma Sayfası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PowerPoint Sunusu</vt:lpstr>
      <vt:lpstr>PowerPoint Sunusu</vt:lpstr>
      <vt:lpstr>PowerPoint Sunusu</vt:lpstr>
      <vt:lpstr>PowerPoint Sunusu</vt:lpstr>
      <vt:lpstr>PowerPoint Sunusu</vt:lpstr>
      <vt:lpstr>PowerPoint Sunusu</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310</cp:revision>
  <dcterms:created xsi:type="dcterms:W3CDTF">2018-02-07T07:43:50Z</dcterms:created>
  <dcterms:modified xsi:type="dcterms:W3CDTF">2024-02-22T13:09:05Z</dcterms:modified>
</cp:coreProperties>
</file>