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3" r:id="rId3"/>
    <p:sldId id="381" r:id="rId4"/>
    <p:sldId id="383" r:id="rId5"/>
    <p:sldId id="384" r:id="rId6"/>
    <p:sldId id="385" r:id="rId7"/>
    <p:sldId id="386" r:id="rId8"/>
    <p:sldId id="398" r:id="rId9"/>
    <p:sldId id="391" r:id="rId10"/>
    <p:sldId id="392" r:id="rId11"/>
    <p:sldId id="419" r:id="rId12"/>
    <p:sldId id="400" r:id="rId13"/>
    <p:sldId id="401" r:id="rId14"/>
    <p:sldId id="402" r:id="rId15"/>
    <p:sldId id="403" r:id="rId16"/>
    <p:sldId id="408" r:id="rId17"/>
    <p:sldId id="407" r:id="rId18"/>
    <p:sldId id="413" r:id="rId19"/>
    <p:sldId id="418" r:id="rId20"/>
    <p:sldId id="417" r:id="rId21"/>
    <p:sldId id="414" r:id="rId22"/>
    <p:sldId id="415" r:id="rId23"/>
    <p:sldId id="416" r:id="rId24"/>
    <p:sldId id="406" r:id="rId25"/>
    <p:sldId id="405" r:id="rId26"/>
    <p:sldId id="412" r:id="rId27"/>
    <p:sldId id="410" r:id="rId28"/>
    <p:sldId id="411" r:id="rId29"/>
    <p:sldId id="409" r:id="rId30"/>
    <p:sldId id="394" r:id="rId3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00" d="100"/>
          <a:sy n="100" d="100"/>
        </p:scale>
        <p:origin x="96" y="4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al__ma_Sayfas_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Sayfa1!$B$1</c:f>
              <c:strCache>
                <c:ptCount val="1"/>
                <c:pt idx="0">
                  <c:v>Önceki Yıllar</c:v>
                </c:pt>
              </c:strCache>
            </c:strRef>
          </c:tx>
          <c:spPr>
            <a:solidFill>
              <a:schemeClr val="accent1">
                <a:lumMod val="40000"/>
                <a:lumOff val="60000"/>
              </a:schemeClr>
            </a:solidFill>
            <a:ln w="19528">
              <a:solidFill>
                <a:schemeClr val="lt1"/>
              </a:solidFill>
            </a:ln>
            <a:effectLst/>
          </c:spPr>
          <c:invertIfNegative val="0"/>
          <c:cat>
            <c:strRef>
              <c:f>Sayfa1!$A$2:$A$17</c:f>
              <c:strCache>
                <c:ptCount val="16"/>
                <c:pt idx="0">
                  <c:v>Bahçe Bitkileri ABD (Ortak)</c:v>
                </c:pt>
                <c:pt idx="1">
                  <c:v>Biyoloji ABD (Ortak)</c:v>
                </c:pt>
                <c:pt idx="2">
                  <c:v>Biyoloji ABD </c:v>
                </c:pt>
                <c:pt idx="3">
                  <c:v>Elektrik-Elektronik Mühendisliği ABD (Ortak)</c:v>
                </c:pt>
                <c:pt idx="4">
                  <c:v>Elektrik Elektronik Mühendisliği ABD</c:v>
                </c:pt>
                <c:pt idx="5">
                  <c:v>Elektrik Elektronik Mühendisliği ABD (Doktora)</c:v>
                </c:pt>
                <c:pt idx="6">
                  <c:v>Tarla Bitkileri ABD(Ortak)</c:v>
                </c:pt>
                <c:pt idx="7">
                  <c:v>Tarla Bitkileri ABD</c:v>
                </c:pt>
                <c:pt idx="8">
                  <c:v>Tarla Bitkileri ABD (Doktora)</c:v>
                </c:pt>
                <c:pt idx="9">
                  <c:v>Zootekni ABD (Ortak)</c:v>
                </c:pt>
                <c:pt idx="10">
                  <c:v>Zootekni ABD</c:v>
                </c:pt>
                <c:pt idx="11">
                  <c:v>Gıda Mühendisliği ABD (Ortak)</c:v>
                </c:pt>
                <c:pt idx="12">
                  <c:v>Gıda Mühendisliği ABD </c:v>
                </c:pt>
                <c:pt idx="13">
                  <c:v>Kimya ABD</c:v>
                </c:pt>
                <c:pt idx="14">
                  <c:v>Kimya Mühendisliği ABD</c:v>
                </c:pt>
                <c:pt idx="15">
                  <c:v>Matematik ABD</c:v>
                </c:pt>
              </c:strCache>
            </c:strRef>
          </c:cat>
          <c:val>
            <c:numRef>
              <c:f>Sayfa1!$B$2:$B$17</c:f>
              <c:numCache>
                <c:formatCode>General</c:formatCode>
                <c:ptCount val="16"/>
                <c:pt idx="0">
                  <c:v>14</c:v>
                </c:pt>
                <c:pt idx="1">
                  <c:v>8</c:v>
                </c:pt>
                <c:pt idx="3">
                  <c:v>2</c:v>
                </c:pt>
                <c:pt idx="4">
                  <c:v>9</c:v>
                </c:pt>
                <c:pt idx="6">
                  <c:v>11</c:v>
                </c:pt>
                <c:pt idx="7">
                  <c:v>2</c:v>
                </c:pt>
                <c:pt idx="9">
                  <c:v>3</c:v>
                </c:pt>
                <c:pt idx="10">
                  <c:v>7</c:v>
                </c:pt>
                <c:pt idx="11">
                  <c:v>3</c:v>
                </c:pt>
                <c:pt idx="13">
                  <c:v>7</c:v>
                </c:pt>
                <c:pt idx="14">
                  <c:v>3</c:v>
                </c:pt>
                <c:pt idx="15">
                  <c:v>4</c:v>
                </c:pt>
              </c:numCache>
            </c:numRef>
          </c:val>
          <c:extLst>
            <c:ext xmlns:c16="http://schemas.microsoft.com/office/drawing/2014/chart" uri="{C3380CC4-5D6E-409C-BE32-E72D297353CC}">
              <c16:uniqueId val="{00000000-CB68-4771-A062-4D2211DD1576}"/>
            </c:ext>
          </c:extLst>
        </c:ser>
        <c:ser>
          <c:idx val="1"/>
          <c:order val="1"/>
          <c:tx>
            <c:strRef>
              <c:f>Sayfa1!$C$1</c:f>
              <c:strCache>
                <c:ptCount val="1"/>
                <c:pt idx="0">
                  <c:v>2018</c:v>
                </c:pt>
              </c:strCache>
            </c:strRef>
          </c:tx>
          <c:spPr>
            <a:solidFill>
              <a:schemeClr val="accent1">
                <a:lumMod val="50000"/>
              </a:schemeClr>
            </a:solidFill>
            <a:ln w="19528">
              <a:solidFill>
                <a:schemeClr val="lt1"/>
              </a:solidFill>
            </a:ln>
            <a:effectLst/>
          </c:spPr>
          <c:invertIfNegative val="0"/>
          <c:cat>
            <c:strRef>
              <c:f>Sayfa1!$A$2:$A$17</c:f>
              <c:strCache>
                <c:ptCount val="16"/>
                <c:pt idx="0">
                  <c:v>Bahçe Bitkileri ABD (Ortak)</c:v>
                </c:pt>
                <c:pt idx="1">
                  <c:v>Biyoloji ABD (Ortak)</c:v>
                </c:pt>
                <c:pt idx="2">
                  <c:v>Biyoloji ABD </c:v>
                </c:pt>
                <c:pt idx="3">
                  <c:v>Elektrik-Elektronik Mühendisliği ABD (Ortak)</c:v>
                </c:pt>
                <c:pt idx="4">
                  <c:v>Elektrik Elektronik Mühendisliği ABD</c:v>
                </c:pt>
                <c:pt idx="5">
                  <c:v>Elektrik Elektronik Mühendisliği ABD (Doktora)</c:v>
                </c:pt>
                <c:pt idx="6">
                  <c:v>Tarla Bitkileri ABD(Ortak)</c:v>
                </c:pt>
                <c:pt idx="7">
                  <c:v>Tarla Bitkileri ABD</c:v>
                </c:pt>
                <c:pt idx="8">
                  <c:v>Tarla Bitkileri ABD (Doktora)</c:v>
                </c:pt>
                <c:pt idx="9">
                  <c:v>Zootekni ABD (Ortak)</c:v>
                </c:pt>
                <c:pt idx="10">
                  <c:v>Zootekni ABD</c:v>
                </c:pt>
                <c:pt idx="11">
                  <c:v>Gıda Mühendisliği ABD (Ortak)</c:v>
                </c:pt>
                <c:pt idx="12">
                  <c:v>Gıda Mühendisliği ABD </c:v>
                </c:pt>
                <c:pt idx="13">
                  <c:v>Kimya ABD</c:v>
                </c:pt>
                <c:pt idx="14">
                  <c:v>Kimya Mühendisliği ABD</c:v>
                </c:pt>
                <c:pt idx="15">
                  <c:v>Matematik ABD</c:v>
                </c:pt>
              </c:strCache>
            </c:strRef>
          </c:cat>
          <c:val>
            <c:numRef>
              <c:f>Sayfa1!$C$2:$C$17</c:f>
              <c:numCache>
                <c:formatCode>General</c:formatCode>
                <c:ptCount val="16"/>
                <c:pt idx="0">
                  <c:v>4</c:v>
                </c:pt>
                <c:pt idx="1">
                  <c:v>3</c:v>
                </c:pt>
                <c:pt idx="3">
                  <c:v>1</c:v>
                </c:pt>
                <c:pt idx="4">
                  <c:v>10</c:v>
                </c:pt>
                <c:pt idx="6">
                  <c:v>4</c:v>
                </c:pt>
                <c:pt idx="7">
                  <c:v>8</c:v>
                </c:pt>
                <c:pt idx="10">
                  <c:v>1</c:v>
                </c:pt>
                <c:pt idx="11">
                  <c:v>4</c:v>
                </c:pt>
                <c:pt idx="12">
                  <c:v>1</c:v>
                </c:pt>
                <c:pt idx="13">
                  <c:v>5</c:v>
                </c:pt>
                <c:pt idx="14">
                  <c:v>3</c:v>
                </c:pt>
                <c:pt idx="15">
                  <c:v>7</c:v>
                </c:pt>
              </c:numCache>
            </c:numRef>
          </c:val>
          <c:extLst>
            <c:ext xmlns:c16="http://schemas.microsoft.com/office/drawing/2014/chart" uri="{C3380CC4-5D6E-409C-BE32-E72D297353CC}">
              <c16:uniqueId val="{00000001-CB68-4771-A062-4D2211DD1576}"/>
            </c:ext>
          </c:extLst>
        </c:ser>
        <c:ser>
          <c:idx val="2"/>
          <c:order val="2"/>
          <c:tx>
            <c:strRef>
              <c:f>Sayfa1!$D$1</c:f>
              <c:strCache>
                <c:ptCount val="1"/>
                <c:pt idx="0">
                  <c:v>2019</c:v>
                </c:pt>
              </c:strCache>
            </c:strRef>
          </c:tx>
          <c:invertIfNegative val="0"/>
          <c:cat>
            <c:strRef>
              <c:f>Sayfa1!$A$2:$A$17</c:f>
              <c:strCache>
                <c:ptCount val="16"/>
                <c:pt idx="0">
                  <c:v>Bahçe Bitkileri ABD (Ortak)</c:v>
                </c:pt>
                <c:pt idx="1">
                  <c:v>Biyoloji ABD (Ortak)</c:v>
                </c:pt>
                <c:pt idx="2">
                  <c:v>Biyoloji ABD </c:v>
                </c:pt>
                <c:pt idx="3">
                  <c:v>Elektrik-Elektronik Mühendisliği ABD (Ortak)</c:v>
                </c:pt>
                <c:pt idx="4">
                  <c:v>Elektrik Elektronik Mühendisliği ABD</c:v>
                </c:pt>
                <c:pt idx="5">
                  <c:v>Elektrik Elektronik Mühendisliği ABD (Doktora)</c:v>
                </c:pt>
                <c:pt idx="6">
                  <c:v>Tarla Bitkileri ABD(Ortak)</c:v>
                </c:pt>
                <c:pt idx="7">
                  <c:v>Tarla Bitkileri ABD</c:v>
                </c:pt>
                <c:pt idx="8">
                  <c:v>Tarla Bitkileri ABD (Doktora)</c:v>
                </c:pt>
                <c:pt idx="9">
                  <c:v>Zootekni ABD (Ortak)</c:v>
                </c:pt>
                <c:pt idx="10">
                  <c:v>Zootekni ABD</c:v>
                </c:pt>
                <c:pt idx="11">
                  <c:v>Gıda Mühendisliği ABD (Ortak)</c:v>
                </c:pt>
                <c:pt idx="12">
                  <c:v>Gıda Mühendisliği ABD </c:v>
                </c:pt>
                <c:pt idx="13">
                  <c:v>Kimya ABD</c:v>
                </c:pt>
                <c:pt idx="14">
                  <c:v>Kimya Mühendisliği ABD</c:v>
                </c:pt>
                <c:pt idx="15">
                  <c:v>Matematik ABD</c:v>
                </c:pt>
              </c:strCache>
            </c:strRef>
          </c:cat>
          <c:val>
            <c:numRef>
              <c:f>Sayfa1!$D$2:$D$17</c:f>
              <c:numCache>
                <c:formatCode>General</c:formatCode>
                <c:ptCount val="16"/>
                <c:pt idx="0">
                  <c:v>13</c:v>
                </c:pt>
                <c:pt idx="1">
                  <c:v>2</c:v>
                </c:pt>
                <c:pt idx="2">
                  <c:v>2</c:v>
                </c:pt>
                <c:pt idx="3">
                  <c:v>2</c:v>
                </c:pt>
                <c:pt idx="4">
                  <c:v>11</c:v>
                </c:pt>
                <c:pt idx="5">
                  <c:v>3</c:v>
                </c:pt>
                <c:pt idx="7">
                  <c:v>14</c:v>
                </c:pt>
                <c:pt idx="8">
                  <c:v>2</c:v>
                </c:pt>
                <c:pt idx="10">
                  <c:v>3</c:v>
                </c:pt>
                <c:pt idx="11">
                  <c:v>1</c:v>
                </c:pt>
                <c:pt idx="12">
                  <c:v>7</c:v>
                </c:pt>
                <c:pt idx="13">
                  <c:v>9</c:v>
                </c:pt>
                <c:pt idx="14">
                  <c:v>6</c:v>
                </c:pt>
                <c:pt idx="15">
                  <c:v>5</c:v>
                </c:pt>
              </c:numCache>
            </c:numRef>
          </c:val>
          <c:extLst>
            <c:ext xmlns:c16="http://schemas.microsoft.com/office/drawing/2014/chart" uri="{C3380CC4-5D6E-409C-BE32-E72D297353CC}">
              <c16:uniqueId val="{00000000-549B-4392-8E01-75A04E3E81DF}"/>
            </c:ext>
          </c:extLst>
        </c:ser>
        <c:dLbls>
          <c:showLegendKey val="0"/>
          <c:showVal val="0"/>
          <c:showCatName val="0"/>
          <c:showSerName val="0"/>
          <c:showPercent val="0"/>
          <c:showBubbleSize val="0"/>
        </c:dLbls>
        <c:gapWidth val="150"/>
        <c:axId val="122724736"/>
        <c:axId val="122726272"/>
      </c:barChart>
      <c:catAx>
        <c:axId val="122724736"/>
        <c:scaling>
          <c:orientation val="minMax"/>
        </c:scaling>
        <c:delete val="0"/>
        <c:axPos val="b"/>
        <c:numFmt formatCode="General" sourceLinked="1"/>
        <c:majorTickMark val="out"/>
        <c:minorTickMark val="none"/>
        <c:tickLblPos val="nextTo"/>
        <c:spPr>
          <a:noFill/>
          <a:ln w="9764" cap="flat" cmpd="sng" algn="ctr">
            <a:solidFill>
              <a:schemeClr val="bg1"/>
            </a:solidFill>
            <a:round/>
          </a:ln>
          <a:effectLst/>
        </c:spPr>
        <c:txPr>
          <a:bodyPr rot="-60000000" spcFirstLastPara="1" vertOverflow="ellipsis" vert="horz" wrap="square" anchor="ctr" anchorCtr="1"/>
          <a:lstStyle/>
          <a:p>
            <a:pPr>
              <a:defRPr sz="1227" b="0" i="0" u="none" strike="noStrike" kern="1200" baseline="0">
                <a:solidFill>
                  <a:srgbClr val="C00000"/>
                </a:solidFill>
                <a:latin typeface="+mn-lt"/>
                <a:ea typeface="+mn-ea"/>
                <a:cs typeface="+mn-cs"/>
              </a:defRPr>
            </a:pPr>
            <a:endParaRPr lang="tr-TR"/>
          </a:p>
        </c:txPr>
        <c:crossAx val="122726272"/>
        <c:crosses val="autoZero"/>
        <c:auto val="1"/>
        <c:lblAlgn val="ctr"/>
        <c:lblOffset val="100"/>
        <c:noMultiLvlLbl val="0"/>
      </c:catAx>
      <c:valAx>
        <c:axId val="122726272"/>
        <c:scaling>
          <c:orientation val="minMax"/>
        </c:scaling>
        <c:delete val="0"/>
        <c:axPos val="l"/>
        <c:majorGridlines>
          <c:spPr>
            <a:ln w="9764" cap="flat" cmpd="sng" algn="ctr">
              <a:solidFill>
                <a:schemeClr val="tx1">
                  <a:lumMod val="15000"/>
                  <a:lumOff val="85000"/>
                </a:schemeClr>
              </a:solidFill>
              <a:round/>
            </a:ln>
            <a:effectLst/>
          </c:spPr>
        </c:majorGridlines>
        <c:numFmt formatCode="General" sourceLinked="1"/>
        <c:majorTickMark val="out"/>
        <c:minorTickMark val="none"/>
        <c:tickLblPos val="nextTo"/>
        <c:spPr>
          <a:ln w="6509">
            <a:noFill/>
          </a:ln>
        </c:spPr>
        <c:txPr>
          <a:bodyPr rot="-6000000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crossAx val="122724736"/>
        <c:crosses val="autoZero"/>
        <c:crossBetween val="between"/>
      </c:valAx>
      <c:spPr>
        <a:solidFill>
          <a:srgbClr val="CC66FF"/>
        </a:solidFill>
        <a:ln w="26037">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solidFill>
      <a:schemeClr val="bg1"/>
    </a:solidFill>
    <a:ln w="38087" cap="rnd">
      <a:solidFill>
        <a:srgbClr val="C00000"/>
      </a:solidFill>
    </a:ln>
  </c:spPr>
  <c:txPr>
    <a:bodyPr/>
    <a:lstStyle/>
    <a:p>
      <a:pPr>
        <a:defRPr/>
      </a:pPr>
      <a:endParaRPr lang="tr-T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Sayfa1!$B$1</c:f>
              <c:strCache>
                <c:ptCount val="1"/>
                <c:pt idx="0">
                  <c:v>2016</c:v>
                </c:pt>
              </c:strCache>
            </c:strRef>
          </c:tx>
          <c:spPr>
            <a:solidFill>
              <a:schemeClr val="tx2">
                <a:lumMod val="20000"/>
                <a:lumOff val="80000"/>
              </a:schemeClr>
            </a:solidFill>
            <a:ln w="19528">
              <a:solidFill>
                <a:schemeClr val="lt1"/>
              </a:solidFill>
            </a:ln>
            <a:effectLst/>
          </c:spPr>
          <c:invertIfNegative val="0"/>
          <c:cat>
            <c:strRef>
              <c:f>Sayfa1!$A$2:$A$15</c:f>
              <c:strCache>
                <c:ptCount val="1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Şehir ve Bölge Planlama ABD</c:v>
                </c:pt>
                <c:pt idx="11">
                  <c:v>Matematik ve Fen Bilimleri Eğitimi ABD</c:v>
                </c:pt>
                <c:pt idx="12">
                  <c:v>Tarımsal Biyoteknoloji ABD</c:v>
                </c:pt>
                <c:pt idx="13">
                  <c:v>Biyosistem Mühendisliği ABD</c:v>
                </c:pt>
              </c:strCache>
            </c:strRef>
          </c:cat>
          <c:val>
            <c:numRef>
              <c:f>Sayfa1!$B$2:$B$15</c:f>
              <c:numCache>
                <c:formatCode>General</c:formatCode>
                <c:ptCount val="14"/>
                <c:pt idx="0">
                  <c:v>26</c:v>
                </c:pt>
                <c:pt idx="1">
                  <c:v>19</c:v>
                </c:pt>
                <c:pt idx="2">
                  <c:v>44</c:v>
                </c:pt>
                <c:pt idx="3">
                  <c:v>61</c:v>
                </c:pt>
                <c:pt idx="4">
                  <c:v>34</c:v>
                </c:pt>
                <c:pt idx="5">
                  <c:v>20</c:v>
                </c:pt>
                <c:pt idx="6">
                  <c:v>30</c:v>
                </c:pt>
                <c:pt idx="7">
                  <c:v>26</c:v>
                </c:pt>
                <c:pt idx="8">
                  <c:v>39</c:v>
                </c:pt>
                <c:pt idx="9">
                  <c:v>6</c:v>
                </c:pt>
              </c:numCache>
            </c:numRef>
          </c:val>
          <c:extLst>
            <c:ext xmlns:c16="http://schemas.microsoft.com/office/drawing/2014/chart" uri="{C3380CC4-5D6E-409C-BE32-E72D297353CC}">
              <c16:uniqueId val="{00000000-1BFC-441C-B75E-5BDCCC06580C}"/>
            </c:ext>
          </c:extLst>
        </c:ser>
        <c:ser>
          <c:idx val="1"/>
          <c:order val="1"/>
          <c:tx>
            <c:strRef>
              <c:f>Sayfa1!$C$1</c:f>
              <c:strCache>
                <c:ptCount val="1"/>
                <c:pt idx="0">
                  <c:v>2017</c:v>
                </c:pt>
              </c:strCache>
            </c:strRef>
          </c:tx>
          <c:spPr>
            <a:solidFill>
              <a:schemeClr val="accent1">
                <a:lumMod val="75000"/>
              </a:schemeClr>
            </a:solidFill>
            <a:ln w="19528">
              <a:solidFill>
                <a:schemeClr val="lt1"/>
              </a:solidFill>
            </a:ln>
            <a:effectLst/>
          </c:spPr>
          <c:invertIfNegative val="0"/>
          <c:cat>
            <c:strRef>
              <c:f>Sayfa1!$A$2:$A$15</c:f>
              <c:strCache>
                <c:ptCount val="1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Şehir ve Bölge Planlama ABD</c:v>
                </c:pt>
                <c:pt idx="11">
                  <c:v>Matematik ve Fen Bilimleri Eğitimi ABD</c:v>
                </c:pt>
                <c:pt idx="12">
                  <c:v>Tarımsal Biyoteknoloji ABD</c:v>
                </c:pt>
                <c:pt idx="13">
                  <c:v>Biyosistem Mühendisliği ABD</c:v>
                </c:pt>
              </c:strCache>
            </c:strRef>
          </c:cat>
          <c:val>
            <c:numRef>
              <c:f>Sayfa1!$C$2:$C$15</c:f>
              <c:numCache>
                <c:formatCode>General</c:formatCode>
                <c:ptCount val="14"/>
                <c:pt idx="0">
                  <c:v>35</c:v>
                </c:pt>
                <c:pt idx="1">
                  <c:v>15</c:v>
                </c:pt>
                <c:pt idx="2">
                  <c:v>39</c:v>
                </c:pt>
                <c:pt idx="3">
                  <c:v>64</c:v>
                </c:pt>
                <c:pt idx="4">
                  <c:v>25</c:v>
                </c:pt>
                <c:pt idx="5">
                  <c:v>22</c:v>
                </c:pt>
                <c:pt idx="6">
                  <c:v>31</c:v>
                </c:pt>
                <c:pt idx="7">
                  <c:v>26</c:v>
                </c:pt>
                <c:pt idx="8">
                  <c:v>35</c:v>
                </c:pt>
                <c:pt idx="9">
                  <c:v>9</c:v>
                </c:pt>
              </c:numCache>
            </c:numRef>
          </c:val>
          <c:extLst>
            <c:ext xmlns:c16="http://schemas.microsoft.com/office/drawing/2014/chart" uri="{C3380CC4-5D6E-409C-BE32-E72D297353CC}">
              <c16:uniqueId val="{00000001-1BFC-441C-B75E-5BDCCC06580C}"/>
            </c:ext>
          </c:extLst>
        </c:ser>
        <c:ser>
          <c:idx val="2"/>
          <c:order val="2"/>
          <c:tx>
            <c:strRef>
              <c:f>Sayfa1!$D$1</c:f>
              <c:strCache>
                <c:ptCount val="1"/>
                <c:pt idx="0">
                  <c:v>2018</c:v>
                </c:pt>
              </c:strCache>
            </c:strRef>
          </c:tx>
          <c:spPr>
            <a:solidFill>
              <a:schemeClr val="accent2">
                <a:lumMod val="75000"/>
              </a:schemeClr>
            </a:solidFill>
          </c:spPr>
          <c:invertIfNegative val="0"/>
          <c:cat>
            <c:strRef>
              <c:f>Sayfa1!$A$2:$A$15</c:f>
              <c:strCache>
                <c:ptCount val="1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Şehir ve Bölge Planlama ABD</c:v>
                </c:pt>
                <c:pt idx="11">
                  <c:v>Matematik ve Fen Bilimleri Eğitimi ABD</c:v>
                </c:pt>
                <c:pt idx="12">
                  <c:v>Tarımsal Biyoteknoloji ABD</c:v>
                </c:pt>
                <c:pt idx="13">
                  <c:v>Biyosistem Mühendisliği ABD</c:v>
                </c:pt>
              </c:strCache>
            </c:strRef>
          </c:cat>
          <c:val>
            <c:numRef>
              <c:f>Sayfa1!$D$2:$D$15</c:f>
              <c:numCache>
                <c:formatCode>General</c:formatCode>
                <c:ptCount val="14"/>
                <c:pt idx="0">
                  <c:v>35</c:v>
                </c:pt>
                <c:pt idx="1">
                  <c:v>20</c:v>
                </c:pt>
                <c:pt idx="2">
                  <c:v>20</c:v>
                </c:pt>
                <c:pt idx="3">
                  <c:v>57</c:v>
                </c:pt>
                <c:pt idx="4">
                  <c:v>16</c:v>
                </c:pt>
                <c:pt idx="5">
                  <c:v>26</c:v>
                </c:pt>
                <c:pt idx="6">
                  <c:v>28</c:v>
                </c:pt>
                <c:pt idx="7">
                  <c:v>23</c:v>
                </c:pt>
                <c:pt idx="8">
                  <c:v>38</c:v>
                </c:pt>
                <c:pt idx="9">
                  <c:v>11</c:v>
                </c:pt>
              </c:numCache>
            </c:numRef>
          </c:val>
          <c:extLst>
            <c:ext xmlns:c16="http://schemas.microsoft.com/office/drawing/2014/chart" uri="{C3380CC4-5D6E-409C-BE32-E72D297353CC}">
              <c16:uniqueId val="{00000002-1BFC-441C-B75E-5BDCCC06580C}"/>
            </c:ext>
          </c:extLst>
        </c:ser>
        <c:ser>
          <c:idx val="3"/>
          <c:order val="3"/>
          <c:tx>
            <c:strRef>
              <c:f>Sayfa1!$E$1</c:f>
              <c:strCache>
                <c:ptCount val="1"/>
                <c:pt idx="0">
                  <c:v>2019</c:v>
                </c:pt>
              </c:strCache>
            </c:strRef>
          </c:tx>
          <c:invertIfNegative val="0"/>
          <c:cat>
            <c:strRef>
              <c:f>Sayfa1!$A$2:$A$15</c:f>
              <c:strCache>
                <c:ptCount val="14"/>
                <c:pt idx="0">
                  <c:v>Bahçe Bitkileri ABD </c:v>
                </c:pt>
                <c:pt idx="1">
                  <c:v>Biyoloji ABD </c:v>
                </c:pt>
                <c:pt idx="2">
                  <c:v>Elektrik Elektronik Mühendisliği ABD</c:v>
                </c:pt>
                <c:pt idx="3">
                  <c:v>Tarla Bitkileri ABD</c:v>
                </c:pt>
                <c:pt idx="4">
                  <c:v>Zootekni ABD</c:v>
                </c:pt>
                <c:pt idx="5">
                  <c:v>Gıda Mühendisliği ABD</c:v>
                </c:pt>
                <c:pt idx="6">
                  <c:v>Kimya ABD</c:v>
                </c:pt>
                <c:pt idx="7">
                  <c:v>Kimya Mühendisliği ABD</c:v>
                </c:pt>
                <c:pt idx="8">
                  <c:v>Matematik ABD</c:v>
                </c:pt>
                <c:pt idx="9">
                  <c:v>Fizik ABD</c:v>
                </c:pt>
                <c:pt idx="10">
                  <c:v>Şehir ve Bölge Planlama ABD</c:v>
                </c:pt>
                <c:pt idx="11">
                  <c:v>Matematik ve Fen Bilimleri Eğitimi ABD</c:v>
                </c:pt>
                <c:pt idx="12">
                  <c:v>Tarımsal Biyoteknoloji ABD</c:v>
                </c:pt>
                <c:pt idx="13">
                  <c:v>Biyosistem Mühendisliği ABD</c:v>
                </c:pt>
              </c:strCache>
            </c:strRef>
          </c:cat>
          <c:val>
            <c:numRef>
              <c:f>Sayfa1!$E$2:$E$15</c:f>
              <c:numCache>
                <c:formatCode>General</c:formatCode>
                <c:ptCount val="14"/>
                <c:pt idx="0">
                  <c:v>29</c:v>
                </c:pt>
                <c:pt idx="1">
                  <c:v>16</c:v>
                </c:pt>
                <c:pt idx="2">
                  <c:v>20</c:v>
                </c:pt>
                <c:pt idx="3">
                  <c:v>54</c:v>
                </c:pt>
                <c:pt idx="4">
                  <c:v>7</c:v>
                </c:pt>
                <c:pt idx="5">
                  <c:v>19</c:v>
                </c:pt>
                <c:pt idx="6">
                  <c:v>20</c:v>
                </c:pt>
                <c:pt idx="7">
                  <c:v>20</c:v>
                </c:pt>
                <c:pt idx="8">
                  <c:v>33</c:v>
                </c:pt>
                <c:pt idx="9">
                  <c:v>8</c:v>
                </c:pt>
                <c:pt idx="10">
                  <c:v>24</c:v>
                </c:pt>
                <c:pt idx="11">
                  <c:v>19</c:v>
                </c:pt>
                <c:pt idx="12">
                  <c:v>17</c:v>
                </c:pt>
              </c:numCache>
            </c:numRef>
          </c:val>
          <c:extLst>
            <c:ext xmlns:c16="http://schemas.microsoft.com/office/drawing/2014/chart" uri="{C3380CC4-5D6E-409C-BE32-E72D297353CC}">
              <c16:uniqueId val="{00000000-68F0-40A5-BFF5-BCDC150C0CD6}"/>
            </c:ext>
          </c:extLst>
        </c:ser>
        <c:dLbls>
          <c:showLegendKey val="0"/>
          <c:showVal val="0"/>
          <c:showCatName val="0"/>
          <c:showSerName val="0"/>
          <c:showPercent val="0"/>
          <c:showBubbleSize val="0"/>
        </c:dLbls>
        <c:gapWidth val="150"/>
        <c:axId val="129808256"/>
        <c:axId val="129809792"/>
      </c:barChart>
      <c:catAx>
        <c:axId val="129808256"/>
        <c:scaling>
          <c:orientation val="minMax"/>
        </c:scaling>
        <c:delete val="0"/>
        <c:axPos val="b"/>
        <c:numFmt formatCode="General" sourceLinked="1"/>
        <c:majorTickMark val="out"/>
        <c:minorTickMark val="none"/>
        <c:tickLblPos val="nextTo"/>
        <c:spPr>
          <a:noFill/>
          <a:ln w="9764" cap="flat" cmpd="sng" algn="ctr">
            <a:solidFill>
              <a:schemeClr val="bg1"/>
            </a:solidFill>
            <a:round/>
          </a:ln>
          <a:effectLst/>
        </c:spPr>
        <c:txPr>
          <a:bodyPr rot="-60000000" spcFirstLastPara="1" vertOverflow="ellipsis" vert="horz" wrap="square" anchor="ctr" anchorCtr="1"/>
          <a:lstStyle/>
          <a:p>
            <a:pPr>
              <a:defRPr sz="1227" b="0" i="0" u="none" strike="noStrike" kern="1200" baseline="0">
                <a:solidFill>
                  <a:srgbClr val="C00000"/>
                </a:solidFill>
                <a:latin typeface="+mn-lt"/>
                <a:ea typeface="+mn-ea"/>
                <a:cs typeface="+mn-cs"/>
              </a:defRPr>
            </a:pPr>
            <a:endParaRPr lang="tr-TR"/>
          </a:p>
        </c:txPr>
        <c:crossAx val="129809792"/>
        <c:crosses val="autoZero"/>
        <c:auto val="1"/>
        <c:lblAlgn val="ctr"/>
        <c:lblOffset val="100"/>
        <c:noMultiLvlLbl val="0"/>
      </c:catAx>
      <c:valAx>
        <c:axId val="129809792"/>
        <c:scaling>
          <c:orientation val="minMax"/>
        </c:scaling>
        <c:delete val="0"/>
        <c:axPos val="l"/>
        <c:majorGridlines>
          <c:spPr>
            <a:ln w="9764" cap="flat" cmpd="sng" algn="ctr">
              <a:solidFill>
                <a:schemeClr val="tx1">
                  <a:lumMod val="15000"/>
                  <a:lumOff val="85000"/>
                </a:schemeClr>
              </a:solidFill>
              <a:round/>
            </a:ln>
            <a:effectLst/>
          </c:spPr>
        </c:majorGridlines>
        <c:numFmt formatCode="General" sourceLinked="1"/>
        <c:majorTickMark val="out"/>
        <c:minorTickMark val="none"/>
        <c:tickLblPos val="nextTo"/>
        <c:spPr>
          <a:ln w="6509">
            <a:noFill/>
          </a:ln>
        </c:spPr>
        <c:txPr>
          <a:bodyPr rot="-6000000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crossAx val="129808256"/>
        <c:crosses val="autoZero"/>
        <c:crossBetween val="between"/>
      </c:valAx>
      <c:spPr>
        <a:solidFill>
          <a:srgbClr val="CC66FF"/>
        </a:solidFill>
        <a:ln w="26037">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2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solidFill>
      <a:schemeClr val="bg1"/>
    </a:solidFill>
    <a:ln w="38087">
      <a:solidFill>
        <a:srgbClr val="C00000"/>
      </a:solidFill>
    </a:ln>
  </c:spPr>
  <c:txPr>
    <a:bodyPr/>
    <a:lstStyle/>
    <a:p>
      <a:pPr>
        <a:defRPr/>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1"/>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pieChart>
        <c:varyColors val="1"/>
        <c:ser>
          <c:idx val="0"/>
          <c:order val="0"/>
          <c:tx>
            <c:strRef>
              <c:f>Sayfa1!$B$1</c:f>
              <c:strCache>
                <c:ptCount val="1"/>
                <c:pt idx="0">
                  <c:v>Ödenek</c:v>
                </c:pt>
              </c:strCache>
            </c:strRef>
          </c:tx>
          <c:spPr>
            <a:solidFill>
              <a:schemeClr val="accent1"/>
            </a:solidFill>
            <a:ln w="19251">
              <a:solidFill>
                <a:schemeClr val="lt1"/>
              </a:solidFill>
            </a:ln>
            <a:effectLst/>
          </c:spPr>
          <c:dPt>
            <c:idx val="0"/>
            <c:bubble3D val="0"/>
            <c:spPr>
              <a:solidFill>
                <a:schemeClr val="accent6">
                  <a:lumMod val="20000"/>
                  <a:lumOff val="80000"/>
                </a:schemeClr>
              </a:solidFill>
              <a:ln w="19251">
                <a:solidFill>
                  <a:schemeClr val="lt1"/>
                </a:solidFill>
              </a:ln>
              <a:effectLst/>
            </c:spPr>
            <c:extLst>
              <c:ext xmlns:c16="http://schemas.microsoft.com/office/drawing/2014/chart" uri="{C3380CC4-5D6E-409C-BE32-E72D297353CC}">
                <c16:uniqueId val="{00000001-50D0-4BCC-94D1-691ECA9A040C}"/>
              </c:ext>
            </c:extLst>
          </c:dPt>
          <c:dPt>
            <c:idx val="2"/>
            <c:bubble3D val="0"/>
            <c:spPr>
              <a:solidFill>
                <a:schemeClr val="accent5">
                  <a:lumMod val="25000"/>
                </a:schemeClr>
              </a:solidFill>
              <a:ln w="19251">
                <a:solidFill>
                  <a:schemeClr val="lt1"/>
                </a:solidFill>
              </a:ln>
              <a:effectLst/>
            </c:spPr>
            <c:extLst>
              <c:ext xmlns:c16="http://schemas.microsoft.com/office/drawing/2014/chart" uri="{C3380CC4-5D6E-409C-BE32-E72D297353CC}">
                <c16:uniqueId val="{00000005-50D0-4BCC-94D1-691ECA9A040C}"/>
              </c:ext>
            </c:extLst>
          </c:dPt>
          <c:dPt>
            <c:idx val="3"/>
            <c:bubble3D val="0"/>
            <c:spPr>
              <a:solidFill>
                <a:srgbClr val="C00000"/>
              </a:solidFill>
              <a:ln w="19251">
                <a:solidFill>
                  <a:schemeClr val="lt1"/>
                </a:solidFill>
              </a:ln>
              <a:effectLst/>
            </c:spPr>
            <c:extLst>
              <c:ext xmlns:c16="http://schemas.microsoft.com/office/drawing/2014/chart" uri="{C3380CC4-5D6E-409C-BE32-E72D297353CC}">
                <c16:uniqueId val="{00000006-4B52-44D1-830B-5956857A0583}"/>
              </c:ext>
            </c:extLst>
          </c:dPt>
          <c:dLbls>
            <c:dLbl>
              <c:idx val="0"/>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6="http://schemas.microsoft.com/office/drawing/2014/chart" uri="{C3380CC4-5D6E-409C-BE32-E72D297353CC}">
                  <c16:uniqueId val="{00000001-50D0-4BCC-94D1-691ECA9A040C}"/>
                </c:ext>
              </c:extLst>
            </c:dLbl>
            <c:dLbl>
              <c:idx val="1"/>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6="http://schemas.microsoft.com/office/drawing/2014/chart" uri="{C3380CC4-5D6E-409C-BE32-E72D297353CC}">
                  <c16:uniqueId val="{00000003-50D0-4BCC-94D1-691ECA9A040C}"/>
                </c:ext>
              </c:extLst>
            </c:dLbl>
            <c:dLbl>
              <c:idx val="2"/>
              <c:layout>
                <c:manualLayout>
                  <c:x val="1.3269164844100371E-3"/>
                  <c:y val="-1.8561476855898637E-2"/>
                </c:manualLayout>
              </c:layout>
              <c:tx>
                <c:rich>
                  <a:bodyPr/>
                  <a:lstStyle/>
                  <a:p>
                    <a:fld id="{7E9DCAAD-F345-44A7-840E-13F314E59C2C}" type="PERCENTAGE">
                      <a:rPr lang="en-US" sz="1600"/>
                      <a:pPr/>
                      <a:t>[YÜZDE]</a:t>
                    </a:fld>
                    <a:endParaRPr lang="tr-TR"/>
                  </a:p>
                </c:rich>
              </c:tx>
              <c:dLblPos val="bestFit"/>
              <c:showLegendKey val="1"/>
              <c:showVal val="0"/>
              <c:showCatName val="0"/>
              <c:showSerName val="0"/>
              <c:showPercent val="1"/>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5-50D0-4BCC-94D1-691ECA9A040C}"/>
                </c:ext>
              </c:extLst>
            </c:dLbl>
            <c:dLbl>
              <c:idx val="3"/>
              <c:layout>
                <c:manualLayout>
                  <c:x val="1.5478938403033741E-2"/>
                  <c:y val="-5.3201581961689025E-3"/>
                </c:manualLayout>
              </c:layout>
              <c:spPr>
                <a:noFill/>
                <a:ln w="25354">
                  <a:noFill/>
                </a:ln>
              </c:spPr>
              <c:txPr>
                <a:bodyPr wrap="square" lIns="38100" tIns="19050" rIns="38100" bIns="19050" anchor="ctr">
                  <a:spAutoFit/>
                </a:bodyPr>
                <a:lstStyle/>
                <a:p>
                  <a:pPr>
                    <a:defRPr sz="1600"/>
                  </a:pPr>
                  <a:endParaRPr lang="tr-TR"/>
                </a:p>
              </c:txPr>
              <c:dLblPos val="bestFit"/>
              <c:showLegendKey val="1"/>
              <c:showVal val="0"/>
              <c:showCatName val="0"/>
              <c:showSerName val="0"/>
              <c:showPercent val="1"/>
              <c:showBubbleSize val="0"/>
              <c:extLst>
                <c:ext xmlns:c15="http://schemas.microsoft.com/office/drawing/2012/chart" uri="{CE6537A1-D6FC-4f65-9D91-7224C49458BB}">
                  <c15:layout/>
                </c:ext>
                <c:ext xmlns:c16="http://schemas.microsoft.com/office/drawing/2014/chart" uri="{C3380CC4-5D6E-409C-BE32-E72D297353CC}">
                  <c16:uniqueId val="{00000006-4B52-44D1-830B-5956857A0583}"/>
                </c:ext>
              </c:extLst>
            </c:dLbl>
            <c:spPr>
              <a:noFill/>
              <a:ln w="25354">
                <a:noFill/>
              </a:ln>
            </c:spPr>
            <c:dLblPos val="bestFit"/>
            <c:showLegendKey val="1"/>
            <c:showVal val="0"/>
            <c:showCatName val="0"/>
            <c:showSerName val="0"/>
            <c:showPercent val="1"/>
            <c:showBubbleSize val="0"/>
            <c:showLeaderLines val="0"/>
            <c:extLst>
              <c:ext xmlns:c15="http://schemas.microsoft.com/office/drawing/2012/chart" uri="{CE6537A1-D6FC-4f65-9D91-7224C49458BB}">
                <c15:layout/>
              </c:ext>
            </c:extLst>
          </c:dLbls>
          <c:cat>
            <c:strRef>
              <c:f>Sayfa1!$A$2:$A$5</c:f>
              <c:strCache>
                <c:ptCount val="4"/>
                <c:pt idx="0">
                  <c:v>Personel Giderleri</c:v>
                </c:pt>
                <c:pt idx="1">
                  <c:v>İkinci Öğretim</c:v>
                </c:pt>
                <c:pt idx="2">
                  <c:v>So.Güv.Primi</c:v>
                </c:pt>
                <c:pt idx="3">
                  <c:v>Mal ve Hizmet Alımları</c:v>
                </c:pt>
              </c:strCache>
            </c:strRef>
          </c:cat>
          <c:val>
            <c:numRef>
              <c:f>Sayfa1!$B$2:$B$5</c:f>
              <c:numCache>
                <c:formatCode>#,##0</c:formatCode>
                <c:ptCount val="4"/>
                <c:pt idx="0">
                  <c:v>1408160</c:v>
                </c:pt>
                <c:pt idx="1">
                  <c:v>30600</c:v>
                </c:pt>
                <c:pt idx="2">
                  <c:v>32500</c:v>
                </c:pt>
                <c:pt idx="3">
                  <c:v>23700</c:v>
                </c:pt>
              </c:numCache>
            </c:numRef>
          </c:val>
          <c:extLst>
            <c:ext xmlns:c16="http://schemas.microsoft.com/office/drawing/2014/chart" uri="{C3380CC4-5D6E-409C-BE32-E72D297353CC}">
              <c16:uniqueId val="{00000006-50D0-4BCC-94D1-691ECA9A040C}"/>
            </c:ext>
          </c:extLst>
        </c:ser>
        <c:ser>
          <c:idx val="1"/>
          <c:order val="1"/>
          <c:tx>
            <c:strRef>
              <c:f>Sayfa1!$C$1</c:f>
              <c:strCache>
                <c:ptCount val="1"/>
                <c:pt idx="0">
                  <c:v>Harcama</c:v>
                </c:pt>
              </c:strCache>
            </c:strRef>
          </c:tx>
          <c:spPr>
            <a:solidFill>
              <a:schemeClr val="accent2"/>
            </a:solidFill>
            <a:ln w="19251">
              <a:solidFill>
                <a:schemeClr val="lt1"/>
              </a:solidFill>
            </a:ln>
            <a:effectLst/>
          </c:spPr>
          <c:cat>
            <c:strRef>
              <c:f>Sayfa1!$A$2:$A$5</c:f>
              <c:strCache>
                <c:ptCount val="4"/>
                <c:pt idx="0">
                  <c:v>Personel Giderleri</c:v>
                </c:pt>
                <c:pt idx="1">
                  <c:v>İkinci Öğretim</c:v>
                </c:pt>
                <c:pt idx="2">
                  <c:v>So.Güv.Primi</c:v>
                </c:pt>
                <c:pt idx="3">
                  <c:v>Mal ve Hizmet Alımları</c:v>
                </c:pt>
              </c:strCache>
            </c:strRef>
          </c:cat>
          <c:val>
            <c:numRef>
              <c:f>Sayfa1!$C$2:$C$5</c:f>
              <c:numCache>
                <c:formatCode>#,##0</c:formatCode>
                <c:ptCount val="4"/>
                <c:pt idx="0">
                  <c:v>1408159.85</c:v>
                </c:pt>
                <c:pt idx="1">
                  <c:v>28406</c:v>
                </c:pt>
                <c:pt idx="2">
                  <c:v>30104</c:v>
                </c:pt>
                <c:pt idx="3" formatCode="General">
                  <c:v>20697</c:v>
                </c:pt>
              </c:numCache>
            </c:numRef>
          </c:val>
          <c:extLst>
            <c:ext xmlns:c16="http://schemas.microsoft.com/office/drawing/2014/chart" uri="{C3380CC4-5D6E-409C-BE32-E72D297353CC}">
              <c16:uniqueId val="{0000000A-50D0-4BCC-94D1-691ECA9A040C}"/>
            </c:ext>
          </c:extLst>
        </c:ser>
        <c:dLbls>
          <c:showLegendKey val="0"/>
          <c:showVal val="0"/>
          <c:showCatName val="0"/>
          <c:showSerName val="0"/>
          <c:showPercent val="0"/>
          <c:showBubbleSize val="0"/>
          <c:showLeaderLines val="0"/>
        </c:dLbls>
        <c:firstSliceAng val="0"/>
      </c:pieChart>
      <c:spPr>
        <a:solidFill>
          <a:srgbClr val="CC66FF"/>
        </a:solidFill>
        <a:ln w="25668">
          <a:noFill/>
        </a:ln>
      </c:spPr>
    </c:plotArea>
    <c:legend>
      <c:legendPos val="b"/>
      <c:layout/>
      <c:overlay val="0"/>
      <c:spPr>
        <a:solidFill>
          <a:schemeClr val="bg1"/>
        </a:solidFill>
        <a:ln>
          <a:solidFill>
            <a:schemeClr val="bg1"/>
          </a:solidFill>
        </a:ln>
        <a:effectLst/>
      </c:spPr>
      <c:txPr>
        <a:bodyPr rot="0" spcFirstLastPara="1" vertOverflow="ellipsis" vert="horz" wrap="square" anchor="ctr" anchorCtr="1"/>
        <a:lstStyle/>
        <a:p>
          <a:pPr>
            <a:defRPr sz="1209" b="0" i="0" u="none" strike="noStrike" kern="1200" baseline="0">
              <a:solidFill>
                <a:schemeClr val="tx1">
                  <a:lumMod val="65000"/>
                  <a:lumOff val="35000"/>
                </a:schemeClr>
              </a:solidFill>
              <a:latin typeface="+mn-lt"/>
              <a:ea typeface="+mn-ea"/>
              <a:cs typeface="+mn-cs"/>
            </a:defRPr>
          </a:pPr>
          <a:endParaRPr lang="tr-TR"/>
        </a:p>
      </c:txPr>
    </c:legend>
    <c:plotVisOnly val="1"/>
    <c:dispBlanksAs val="zero"/>
    <c:showDLblsOverMax val="0"/>
  </c:chart>
  <c:spPr>
    <a:solidFill>
      <a:schemeClr val="bg1"/>
    </a:solidFill>
    <a:ln w="37547">
      <a:solidFill>
        <a:srgbClr val="C00000"/>
      </a:solidFill>
    </a:ln>
  </c:spPr>
  <c:txPr>
    <a:bodyPr/>
    <a:lstStyle/>
    <a:p>
      <a:pPr>
        <a:defRPr/>
      </a:pPr>
      <a:endParaRPr lang="tr-TR"/>
    </a:p>
  </c:txPr>
  <c:externalData r:id="rId1">
    <c:autoUpdate val="0"/>
  </c:externalData>
</c:chartSpace>
</file>

<file path=ppt/drawings/_rels/vmlDrawing1.v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10.02.2020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10.02.2020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7.png"/><Relationship Id="rId5" Type="http://schemas.openxmlformats.org/officeDocument/2006/relationships/oleObject" Target="../embeddings/oleObject2.bin"/><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FEN BİLİMLERİ ENSTİTÜSÜ</a:t>
            </a:r>
          </a:p>
          <a:p>
            <a:pPr algn="ctr"/>
            <a:r>
              <a:rPr lang="tr-TR" sz="3200" b="1" dirty="0" smtClean="0">
                <a:solidFill>
                  <a:schemeClr val="tx1">
                    <a:lumMod val="85000"/>
                    <a:lumOff val="15000"/>
                  </a:schemeClr>
                </a:solidFill>
                <a:latin typeface="Montserrat Alternates" panose="00000500000000000000" pitchFamily="50" charset="-94"/>
              </a:rPr>
              <a:t>2019 YILI FAALİYETLERİNE AİT BRİFİNG RAPORU</a:t>
            </a:r>
          </a:p>
          <a:p>
            <a:pPr algn="ctr"/>
            <a:r>
              <a:rPr lang="tr-TR" sz="3200" b="1" dirty="0" smtClean="0">
                <a:solidFill>
                  <a:schemeClr val="tx1">
                    <a:lumMod val="85000"/>
                    <a:lumOff val="15000"/>
                  </a:schemeClr>
                </a:solidFill>
                <a:latin typeface="Montserrat Alternates" panose="00000500000000000000" pitchFamily="50" charset="-94"/>
              </a:rPr>
              <a:t>ŞUBAT 2020</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1285874" y="1400175"/>
            <a:ext cx="8786813" cy="4025717"/>
          </a:xfrm>
          <a:prstGeom prst="rect">
            <a:avLst/>
          </a:prstGeom>
        </p:spPr>
        <p:txBody>
          <a:bodyPr wrap="square">
            <a:spAutoFit/>
          </a:bodyPr>
          <a:lstStyle/>
          <a:p>
            <a:pPr>
              <a:spcBef>
                <a:spcPct val="0"/>
              </a:spcBef>
              <a:defRPr/>
            </a:pPr>
            <a:r>
              <a:rPr lang="tr-TR" altLang="tr-TR" sz="3600" b="1" u="sng" dirty="0">
                <a:solidFill>
                  <a:srgbClr val="FF0000"/>
                </a:solidFill>
              </a:rPr>
              <a:t>Misyon</a:t>
            </a:r>
            <a:endParaRPr lang="tr-TR" altLang="tr-TR" sz="3600" dirty="0">
              <a:solidFill>
                <a:srgbClr val="FF0000"/>
              </a:solidFill>
            </a:endParaRPr>
          </a:p>
          <a:p>
            <a:pPr algn="just">
              <a:spcBef>
                <a:spcPct val="0"/>
              </a:spcBef>
              <a:defRPr/>
            </a:pPr>
            <a:r>
              <a:rPr lang="en-GB" altLang="tr-TR" dirty="0">
                <a:solidFill>
                  <a:srgbClr val="7030A0"/>
                </a:solidFill>
              </a:rPr>
              <a:t>              </a:t>
            </a:r>
            <a:endParaRPr lang="tr-TR" altLang="tr-TR" dirty="0" smtClean="0">
              <a:solidFill>
                <a:srgbClr val="7030A0"/>
              </a:solidFill>
            </a:endParaRPr>
          </a:p>
          <a:p>
            <a:pPr algn="just">
              <a:spcBef>
                <a:spcPct val="0"/>
              </a:spcBef>
              <a:defRPr/>
            </a:pPr>
            <a:r>
              <a:rPr lang="tr-TR" altLang="tr-TR" dirty="0">
                <a:solidFill>
                  <a:srgbClr val="7030A0"/>
                </a:solidFill>
              </a:rPr>
              <a:t>	</a:t>
            </a:r>
            <a:r>
              <a:rPr lang="en-GB" altLang="tr-TR" sz="2400" dirty="0" smtClean="0">
                <a:solidFill>
                  <a:srgbClr val="7030A0"/>
                </a:solidFill>
              </a:rPr>
              <a:t>Fen </a:t>
            </a:r>
            <a:r>
              <a:rPr lang="en-GB" altLang="tr-TR" sz="2400" dirty="0">
                <a:solidFill>
                  <a:srgbClr val="7030A0"/>
                </a:solidFill>
              </a:rPr>
              <a:t>ve Mühendislik alanında nitelikli araştırmacılar ile bilimsel ve teknolojik bilgi ve beceriye sahip bireyler yetiştirilmesi için gereken eğitim programlarının geliştirilmesini, etkin bir şekilde yürütülmesini sağlamak, tüm programlarda eğitimin kalitesinin yükseltilmesine katkı sağlamak, toplumsal gereksinimler ile ulusal ve uluslararası gelişmeleri göz önüne alarak yeni programların açılmasını teşvik etmek organizasyonunu sağlamak ve toplumun refah düzeyinin yükseltilmesine yönelik çıktıların üretilmesini sağlamak.</a:t>
            </a:r>
            <a:endParaRPr lang="tr-TR" altLang="tr-TR" sz="2400" dirty="0">
              <a:solidFill>
                <a:srgbClr val="7030A0"/>
              </a:solidFill>
            </a:endParaRPr>
          </a:p>
          <a:p>
            <a:pPr algn="just">
              <a:lnSpc>
                <a:spcPct val="80000"/>
              </a:lnSpc>
              <a:defRPr/>
            </a:pPr>
            <a:endParaRPr lang="tr-TR" altLang="tr-TR" sz="12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1171575" y="1400175"/>
            <a:ext cx="9429750" cy="3268587"/>
          </a:xfrm>
          <a:prstGeom prst="rect">
            <a:avLst/>
          </a:prstGeom>
        </p:spPr>
        <p:txBody>
          <a:bodyPr wrap="square">
            <a:spAutoFit/>
          </a:bodyPr>
          <a:lstStyle/>
          <a:p>
            <a:pPr>
              <a:spcBef>
                <a:spcPct val="0"/>
              </a:spcBef>
              <a:defRPr/>
            </a:pPr>
            <a:r>
              <a:rPr lang="tr-TR" altLang="tr-TR" sz="3600" b="1" u="sng" dirty="0" smtClean="0">
                <a:solidFill>
                  <a:srgbClr val="FF0000"/>
                </a:solidFill>
              </a:rPr>
              <a:t>Vizyon</a:t>
            </a:r>
            <a:endParaRPr lang="tr-TR" altLang="tr-TR" sz="3600" dirty="0">
              <a:solidFill>
                <a:srgbClr val="FF0000"/>
              </a:solidFill>
            </a:endParaRPr>
          </a:p>
          <a:p>
            <a:pPr algn="just">
              <a:spcBef>
                <a:spcPct val="20000"/>
              </a:spcBef>
              <a:defRPr/>
            </a:pPr>
            <a:endParaRPr lang="tr-TR" b="1" i="1" dirty="0">
              <a:solidFill>
                <a:schemeClr val="bg1"/>
              </a:solidFill>
              <a:cs typeface="Times New Roman" pitchFamily="18" charset="0"/>
            </a:endParaRPr>
          </a:p>
          <a:p>
            <a:pPr algn="just">
              <a:spcBef>
                <a:spcPct val="20000"/>
              </a:spcBef>
              <a:defRPr/>
            </a:pPr>
            <a:r>
              <a:rPr lang="tr-TR" b="1" i="1" dirty="0">
                <a:solidFill>
                  <a:schemeClr val="bg1"/>
                </a:solidFill>
                <a:cs typeface="Times New Roman" pitchFamily="18" charset="0"/>
              </a:rPr>
              <a:t>	</a:t>
            </a:r>
            <a:r>
              <a:rPr lang="tr-TR" sz="2400" b="1" i="1" dirty="0">
                <a:solidFill>
                  <a:srgbClr val="7030A0"/>
                </a:solidFill>
                <a:cs typeface="Times New Roman" pitchFamily="18" charset="0"/>
              </a:rPr>
              <a:t>Aldığı eğitimin, mesleğini ve yaşam kalitesini geliştireceğine inanan nitelikli öğrenciler tarafından tercih edilen, yürüttüğü eğitim programlarıyla nitelikli bilim insanı yetiştiren, ulusal ve uluslararası düzeydeki araştırmalarını artırarak sürdüren ve mezunlarının aldıkları eğitimle alanlarında seçkin bir yere sahip olmalarını sağlayan, saygın ve tercih edilen bir kurum olmaktır.</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985837" y="1162594"/>
            <a:ext cx="9515475" cy="4154984"/>
          </a:xfrm>
          <a:prstGeom prst="rect">
            <a:avLst/>
          </a:prstGeom>
        </p:spPr>
        <p:txBody>
          <a:bodyPr wrap="square">
            <a:spAutoFit/>
          </a:bodyPr>
          <a:lstStyle/>
          <a:p>
            <a:pPr algn="just">
              <a:buFontTx/>
              <a:buNone/>
            </a:pPr>
            <a:r>
              <a:rPr lang="tr-TR" altLang="tr-TR" sz="2400" b="1" u="sng" dirty="0">
                <a:solidFill>
                  <a:srgbClr val="7030A0"/>
                </a:solidFill>
              </a:rPr>
              <a:t>Yukarıda verilen bilgilere göre Enstitümüzün misyonunu </a:t>
            </a:r>
            <a:r>
              <a:rPr lang="tr-TR" altLang="tr-TR" sz="2400" b="1" u="sng" dirty="0" smtClean="0">
                <a:solidFill>
                  <a:srgbClr val="7030A0"/>
                </a:solidFill>
              </a:rPr>
              <a:t>özetle şöyle sıralayabiliriz</a:t>
            </a:r>
            <a:r>
              <a:rPr lang="tr-TR" altLang="tr-TR" sz="2400" b="1" dirty="0" smtClean="0">
                <a:solidFill>
                  <a:srgbClr val="7030A0"/>
                </a:solidFill>
              </a:rPr>
              <a:t>:</a:t>
            </a:r>
            <a:endParaRPr lang="tr-TR" altLang="tr-TR" sz="2400" b="1" dirty="0">
              <a:solidFill>
                <a:srgbClr val="7030A0"/>
              </a:solidFill>
            </a:endParaRPr>
          </a:p>
          <a:p>
            <a:pPr algn="just">
              <a:buFontTx/>
              <a:buNone/>
            </a:pPr>
            <a:endParaRPr lang="tr-TR" altLang="tr-TR" sz="2400" dirty="0">
              <a:solidFill>
                <a:srgbClr val="7030A0"/>
              </a:solidFill>
            </a:endParaRPr>
          </a:p>
          <a:p>
            <a:pPr marL="342900" indent="-342900" algn="just">
              <a:buFont typeface="Wingdings" panose="05000000000000000000" pitchFamily="2" charset="2"/>
              <a:buChar char="Ø"/>
            </a:pPr>
            <a:r>
              <a:rPr lang="tr-TR" altLang="tr-TR" sz="2400" dirty="0">
                <a:solidFill>
                  <a:srgbClr val="7030A0"/>
                </a:solidFill>
              </a:rPr>
              <a:t>Üniversitemizin ilgili bölümlerinin öğretim elemanı ihtiyacını karşılamak, </a:t>
            </a:r>
          </a:p>
          <a:p>
            <a:pPr marL="342900" indent="-342900" algn="just">
              <a:buFont typeface="Wingdings" panose="05000000000000000000" pitchFamily="2" charset="2"/>
              <a:buChar char="Ø"/>
            </a:pPr>
            <a:r>
              <a:rPr lang="tr-TR" altLang="tr-TR" sz="2400">
                <a:solidFill>
                  <a:srgbClr val="7030A0"/>
                </a:solidFill>
              </a:rPr>
              <a:t>Başka </a:t>
            </a:r>
            <a:r>
              <a:rPr lang="tr-TR" altLang="tr-TR" sz="2400" smtClean="0">
                <a:solidFill>
                  <a:srgbClr val="7030A0"/>
                </a:solidFill>
              </a:rPr>
              <a:t>üniversitelere </a:t>
            </a:r>
            <a:r>
              <a:rPr lang="tr-TR" altLang="tr-TR" sz="2400">
                <a:solidFill>
                  <a:srgbClr val="7030A0"/>
                </a:solidFill>
              </a:rPr>
              <a:t>öğretim </a:t>
            </a:r>
            <a:r>
              <a:rPr lang="tr-TR" altLang="tr-TR" sz="2400" smtClean="0">
                <a:solidFill>
                  <a:srgbClr val="7030A0"/>
                </a:solidFill>
              </a:rPr>
              <a:t>elemanı </a:t>
            </a:r>
            <a:r>
              <a:rPr lang="tr-TR" altLang="tr-TR" sz="2400" dirty="0">
                <a:solidFill>
                  <a:srgbClr val="7030A0"/>
                </a:solidFill>
              </a:rPr>
              <a:t>yetiştirmek, </a:t>
            </a:r>
          </a:p>
          <a:p>
            <a:pPr marL="342900" indent="-342900" algn="just">
              <a:buFont typeface="Wingdings" panose="05000000000000000000" pitchFamily="2" charset="2"/>
              <a:buChar char="Ø"/>
            </a:pPr>
            <a:r>
              <a:rPr lang="tr-TR" altLang="tr-TR" sz="2400" dirty="0">
                <a:solidFill>
                  <a:srgbClr val="7030A0"/>
                </a:solidFill>
              </a:rPr>
              <a:t>Ülkemizde çeşitli kamu kuruluşlarının yetişmiş insan gücüne duyduğu ihtiyacı karşılamak, </a:t>
            </a:r>
          </a:p>
          <a:p>
            <a:pPr marL="342900" indent="-342900" algn="just">
              <a:buFont typeface="Wingdings" panose="05000000000000000000" pitchFamily="2" charset="2"/>
              <a:buChar char="Ø"/>
            </a:pPr>
            <a:r>
              <a:rPr lang="tr-TR" altLang="tr-TR" sz="2400" dirty="0">
                <a:solidFill>
                  <a:srgbClr val="7030A0"/>
                </a:solidFill>
              </a:rPr>
              <a:t>Lisansüstü eğitimi, toplumun tüm katmanlarına yayarak akademik bilincin yaygınlaşmasını sağlamak, </a:t>
            </a:r>
          </a:p>
          <a:p>
            <a:pPr marL="342900" indent="-342900" algn="just">
              <a:buFont typeface="Wingdings" panose="05000000000000000000" pitchFamily="2" charset="2"/>
              <a:buChar char="Ø"/>
            </a:pPr>
            <a:r>
              <a:rPr lang="tr-TR" altLang="tr-TR" sz="2400" dirty="0">
                <a:solidFill>
                  <a:srgbClr val="7030A0"/>
                </a:solidFill>
              </a:rPr>
              <a:t>Yabancı uyruklu öğrencilere lisansüstü eğitim vererek o öğrencilerin mensup olduğu ülkelerde bilim insanlarına duyulan ihtiyacı karşılamak, </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 - VİZYON</a:t>
            </a:r>
            <a:endParaRPr lang="tr-TR" sz="2400" b="1" dirty="0"/>
          </a:p>
        </p:txBody>
      </p:sp>
      <p:sp>
        <p:nvSpPr>
          <p:cNvPr id="3" name="Dikdörtgen 2"/>
          <p:cNvSpPr/>
          <p:nvPr/>
        </p:nvSpPr>
        <p:spPr>
          <a:xfrm>
            <a:off x="785813" y="1400176"/>
            <a:ext cx="10201275" cy="3046988"/>
          </a:xfrm>
          <a:prstGeom prst="rect">
            <a:avLst/>
          </a:prstGeom>
        </p:spPr>
        <p:txBody>
          <a:bodyPr wrap="square">
            <a:spAutoFit/>
          </a:bodyPr>
          <a:lstStyle/>
          <a:p>
            <a:pPr marL="342900" indent="-342900" algn="just">
              <a:buFont typeface="Wingdings" panose="05000000000000000000" pitchFamily="2" charset="2"/>
              <a:buChar char="Ø"/>
            </a:pPr>
            <a:r>
              <a:rPr lang="tr-TR" altLang="tr-TR" sz="2400" dirty="0" smtClean="0">
                <a:solidFill>
                  <a:srgbClr val="7030A0"/>
                </a:solidFill>
              </a:rPr>
              <a:t>Yabancı </a:t>
            </a:r>
            <a:r>
              <a:rPr lang="tr-TR" altLang="tr-TR" sz="2400" dirty="0">
                <a:solidFill>
                  <a:srgbClr val="7030A0"/>
                </a:solidFill>
              </a:rPr>
              <a:t>uyruklu öğrenciler aracılığı ile söz konusu öğrencilerin mensup olduğu ülkelerle dostane ilişkiler kurmak ve sürdürmek. </a:t>
            </a:r>
          </a:p>
          <a:p>
            <a:pPr marL="342900" indent="-342900" algn="just">
              <a:buFont typeface="Wingdings" panose="05000000000000000000" pitchFamily="2" charset="2"/>
              <a:buChar char="Ø"/>
            </a:pPr>
            <a:r>
              <a:rPr lang="tr-TR" altLang="tr-TR" sz="2400" dirty="0">
                <a:solidFill>
                  <a:srgbClr val="7030A0"/>
                </a:solidFill>
              </a:rPr>
              <a:t>Amacı çağın gereklerine ve ülke ihtiyaçlarına uygun lisansüstü eğitim vermek olan Enstitümüz, bu amacını Üniversitemizin vizyonuna uygun olarak gerçekleştirme çabası içindedir. İstenilen amaca ulaşmak için, başarılı öğrencileri programlara almak, mevcut programlardaki dersleri geliştirmek ve ihtiyaca göre yenilemek öncelikli hedefleri arasındadır. Başarılı öğrencilerin seçiminde ALES ile mezuniyet notlarının ortalaması esas alınmaktadır.</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ORGANİZASYON ŞEMASI</a:t>
            </a:r>
            <a:endParaRPr lang="tr-TR" sz="2400" b="1" dirty="0"/>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7" y="1125538"/>
            <a:ext cx="11850687" cy="498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PERSONEL DURUMU</a:t>
            </a:r>
            <a:endParaRPr lang="tr-TR" sz="2400" b="1" dirty="0"/>
          </a:p>
        </p:txBody>
      </p:sp>
      <p:pic>
        <p:nvPicPr>
          <p:cNvPr id="1026" name="Picture 2" descr="http://www.siirt.edu.tr/foto/userfoto/Fevzi%20Foto.jpg20183211819216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5151" y="1089117"/>
            <a:ext cx="2544763" cy="1943099"/>
          </a:xfrm>
          <a:prstGeom prst="rect">
            <a:avLst/>
          </a:prstGeom>
          <a:noFill/>
          <a:extLst>
            <a:ext uri="{909E8E84-426E-40DD-AFC4-6F175D3DCCD1}">
              <a14:hiddenFill xmlns:a14="http://schemas.microsoft.com/office/drawing/2010/main">
                <a:solidFill>
                  <a:srgbClr val="FFFFFF"/>
                </a:solidFill>
              </a14:hiddenFill>
            </a:ext>
          </a:extLst>
        </p:spPr>
      </p:pic>
      <p:pic>
        <p:nvPicPr>
          <p:cNvPr id="4" name="Resim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3837" y="3999569"/>
            <a:ext cx="2332037"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descr="C:\Users\casper\Desktop\hasa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67080" y="4000829"/>
            <a:ext cx="159067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http://www.siirt.edu.tr/foto/userfoto/foto%20new.jpg20191613155336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0134" y="2328454"/>
            <a:ext cx="1859070" cy="17399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siirt.edu.tr/foto/userfoto/20160519_104857.jpg20173221423691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49637" y="2546441"/>
            <a:ext cx="2532568" cy="1939925"/>
          </a:xfrm>
          <a:prstGeom prst="rect">
            <a:avLst/>
          </a:prstGeom>
          <a:noFill/>
          <a:extLst>
            <a:ext uri="{909E8E84-426E-40DD-AFC4-6F175D3DCCD1}">
              <a14:hiddenFill xmlns:a14="http://schemas.microsoft.com/office/drawing/2010/main">
                <a:solidFill>
                  <a:srgbClr val="FFFFFF"/>
                </a:solidFill>
              </a14:hiddenFill>
            </a:ext>
          </a:extLst>
        </p:spPr>
      </p:pic>
      <p:sp>
        <p:nvSpPr>
          <p:cNvPr id="8" name="7 Metin kutusu"/>
          <p:cNvSpPr txBox="1"/>
          <p:nvPr/>
        </p:nvSpPr>
        <p:spPr>
          <a:xfrm>
            <a:off x="5355771" y="3056708"/>
            <a:ext cx="1606732" cy="461665"/>
          </a:xfrm>
          <a:prstGeom prst="rect">
            <a:avLst/>
          </a:prstGeom>
          <a:noFill/>
        </p:spPr>
        <p:txBody>
          <a:bodyPr wrap="square" rtlCol="0">
            <a:spAutoFit/>
          </a:bodyPr>
          <a:lstStyle/>
          <a:p>
            <a:r>
              <a:rPr lang="tr-TR" sz="1200" b="1" dirty="0" smtClean="0"/>
              <a:t>Doç. Dr. Fevzi HANSU</a:t>
            </a:r>
          </a:p>
          <a:p>
            <a:pPr algn="ctr"/>
            <a:r>
              <a:rPr lang="tr-TR" sz="1200" dirty="0" smtClean="0"/>
              <a:t>(Müdür)</a:t>
            </a:r>
            <a:endParaRPr lang="tr-TR" sz="1200" dirty="0"/>
          </a:p>
        </p:txBody>
      </p:sp>
      <p:sp>
        <p:nvSpPr>
          <p:cNvPr id="9" name="8 Metin kutusu"/>
          <p:cNvSpPr txBox="1"/>
          <p:nvPr/>
        </p:nvSpPr>
        <p:spPr>
          <a:xfrm>
            <a:off x="1145177" y="4110445"/>
            <a:ext cx="1362892" cy="461665"/>
          </a:xfrm>
          <a:prstGeom prst="rect">
            <a:avLst/>
          </a:prstGeom>
          <a:noFill/>
        </p:spPr>
        <p:txBody>
          <a:bodyPr wrap="square" rtlCol="0">
            <a:spAutoFit/>
          </a:bodyPr>
          <a:lstStyle/>
          <a:p>
            <a:r>
              <a:rPr lang="tr-TR" sz="1200" b="1" dirty="0" smtClean="0"/>
              <a:t>Doç. Dr. Ali AKGÜL</a:t>
            </a:r>
          </a:p>
          <a:p>
            <a:pPr algn="ctr"/>
            <a:r>
              <a:rPr lang="tr-TR" sz="1200" dirty="0" smtClean="0"/>
              <a:t>(Müdür Yrd.)</a:t>
            </a:r>
            <a:endParaRPr lang="tr-TR" sz="1200" dirty="0"/>
          </a:p>
        </p:txBody>
      </p:sp>
      <p:sp>
        <p:nvSpPr>
          <p:cNvPr id="10" name="9 Metin kutusu"/>
          <p:cNvSpPr txBox="1"/>
          <p:nvPr/>
        </p:nvSpPr>
        <p:spPr>
          <a:xfrm>
            <a:off x="9265919" y="4497977"/>
            <a:ext cx="2151017" cy="461665"/>
          </a:xfrm>
          <a:prstGeom prst="rect">
            <a:avLst/>
          </a:prstGeom>
          <a:noFill/>
        </p:spPr>
        <p:txBody>
          <a:bodyPr wrap="square" rtlCol="0">
            <a:spAutoFit/>
          </a:bodyPr>
          <a:lstStyle/>
          <a:p>
            <a:r>
              <a:rPr lang="tr-TR" sz="1200" b="1" dirty="0" smtClean="0"/>
              <a:t>Dr. </a:t>
            </a:r>
            <a:r>
              <a:rPr lang="tr-TR" sz="1200" b="1" dirty="0" err="1" smtClean="0"/>
              <a:t>Öğr</a:t>
            </a:r>
            <a:r>
              <a:rPr lang="tr-TR" sz="1200" b="1" dirty="0" smtClean="0"/>
              <a:t>. Üyesi Harun BEKTAŞ</a:t>
            </a:r>
          </a:p>
          <a:p>
            <a:pPr algn="ctr"/>
            <a:r>
              <a:rPr lang="tr-TR" sz="1200" dirty="0" smtClean="0"/>
              <a:t>(Müdür Yrd.)</a:t>
            </a:r>
            <a:endParaRPr lang="tr-TR" sz="1200" dirty="0"/>
          </a:p>
        </p:txBody>
      </p:sp>
      <p:sp>
        <p:nvSpPr>
          <p:cNvPr id="11" name="10 Metin kutusu"/>
          <p:cNvSpPr txBox="1"/>
          <p:nvPr/>
        </p:nvSpPr>
        <p:spPr>
          <a:xfrm>
            <a:off x="3583576" y="5608319"/>
            <a:ext cx="1432560" cy="461665"/>
          </a:xfrm>
          <a:prstGeom prst="rect">
            <a:avLst/>
          </a:prstGeom>
          <a:noFill/>
        </p:spPr>
        <p:txBody>
          <a:bodyPr wrap="square" rtlCol="0">
            <a:spAutoFit/>
          </a:bodyPr>
          <a:lstStyle/>
          <a:p>
            <a:r>
              <a:rPr lang="tr-TR" sz="1200" b="1" dirty="0" smtClean="0"/>
              <a:t>Mehmet Sait AKSU</a:t>
            </a:r>
          </a:p>
          <a:p>
            <a:pPr algn="ctr"/>
            <a:r>
              <a:rPr lang="tr-TR" sz="1200" dirty="0" smtClean="0"/>
              <a:t>(Enstitü Sekreteri)</a:t>
            </a:r>
            <a:endParaRPr lang="tr-TR" sz="1200" dirty="0"/>
          </a:p>
        </p:txBody>
      </p:sp>
      <p:sp>
        <p:nvSpPr>
          <p:cNvPr id="12" name="11 Metin kutusu"/>
          <p:cNvSpPr txBox="1"/>
          <p:nvPr/>
        </p:nvSpPr>
        <p:spPr>
          <a:xfrm>
            <a:off x="6017563" y="5608319"/>
            <a:ext cx="1105989" cy="461665"/>
          </a:xfrm>
          <a:prstGeom prst="rect">
            <a:avLst/>
          </a:prstGeom>
          <a:noFill/>
        </p:spPr>
        <p:txBody>
          <a:bodyPr wrap="square" rtlCol="0">
            <a:spAutoFit/>
          </a:bodyPr>
          <a:lstStyle/>
          <a:p>
            <a:r>
              <a:rPr lang="tr-TR" sz="1200" b="1" dirty="0" smtClean="0"/>
              <a:t>Hasan ÖZDEN</a:t>
            </a:r>
          </a:p>
          <a:p>
            <a:pPr algn="ctr"/>
            <a:r>
              <a:rPr lang="tr-TR" sz="1200" dirty="0" smtClean="0"/>
              <a:t>(Memur)</a:t>
            </a:r>
            <a:endParaRPr lang="tr-TR" sz="1200" dirty="0"/>
          </a:p>
        </p:txBody>
      </p:sp>
      <p:sp>
        <p:nvSpPr>
          <p:cNvPr id="13" name="11 Metin kutusu"/>
          <p:cNvSpPr txBox="1"/>
          <p:nvPr/>
        </p:nvSpPr>
        <p:spPr>
          <a:xfrm>
            <a:off x="7653230" y="5571194"/>
            <a:ext cx="1105989" cy="461665"/>
          </a:xfrm>
          <a:prstGeom prst="rect">
            <a:avLst/>
          </a:prstGeom>
          <a:noFill/>
        </p:spPr>
        <p:txBody>
          <a:bodyPr wrap="square" rtlCol="0">
            <a:spAutoFit/>
          </a:bodyPr>
          <a:lstStyle/>
          <a:p>
            <a:r>
              <a:rPr lang="tr-TR" sz="1200" b="1" dirty="0" smtClean="0"/>
              <a:t>Cihat TÜRKAN</a:t>
            </a:r>
          </a:p>
          <a:p>
            <a:pPr algn="ctr"/>
            <a:r>
              <a:rPr lang="tr-TR" sz="1200" dirty="0" smtClean="0"/>
              <a:t>(Memur)</a:t>
            </a:r>
            <a:endParaRPr lang="tr-TR" sz="1200" dirty="0"/>
          </a:p>
        </p:txBody>
      </p:sp>
      <p:pic>
        <p:nvPicPr>
          <p:cNvPr id="3" name="Resim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89651" y="4026901"/>
            <a:ext cx="1251677" cy="1633616"/>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 calcmode="lin" valueType="num">
                                      <p:cBhvr additive="base">
                                        <p:cTn id="17" dur="500" fill="hold"/>
                                        <p:tgtEl>
                                          <p:spTgt spid="1028"/>
                                        </p:tgtEl>
                                        <p:attrNameLst>
                                          <p:attrName>ppt_x</p:attrName>
                                        </p:attrNameLst>
                                      </p:cBhvr>
                                      <p:tavLst>
                                        <p:tav tm="0">
                                          <p:val>
                                            <p:strVal val="0-#ppt_w/2"/>
                                          </p:val>
                                        </p:tav>
                                        <p:tav tm="100000">
                                          <p:val>
                                            <p:strVal val="#ppt_x"/>
                                          </p:val>
                                        </p:tav>
                                      </p:tavLst>
                                    </p:anim>
                                    <p:anim calcmode="lin" valueType="num">
                                      <p:cBhvr additive="base">
                                        <p:cTn id="18" dur="500" fill="hold"/>
                                        <p:tgtEl>
                                          <p:spTgt spid="102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0-#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 calcmode="lin" valueType="num">
                                      <p:cBhvr additive="base">
                                        <p:cTn id="27" dur="500" fill="hold"/>
                                        <p:tgtEl>
                                          <p:spTgt spid="1030"/>
                                        </p:tgtEl>
                                        <p:attrNameLst>
                                          <p:attrName>ppt_x</p:attrName>
                                        </p:attrNameLst>
                                      </p:cBhvr>
                                      <p:tavLst>
                                        <p:tav tm="0">
                                          <p:val>
                                            <p:strVal val="1+#ppt_w/2"/>
                                          </p:val>
                                        </p:tav>
                                        <p:tav tm="100000">
                                          <p:val>
                                            <p:strVal val="#ppt_x"/>
                                          </p:val>
                                        </p:tav>
                                      </p:tavLst>
                                    </p:anim>
                                    <p:anim calcmode="lin" valueType="num">
                                      <p:cBhvr additive="base">
                                        <p:cTn id="28" dur="500" fill="hold"/>
                                        <p:tgtEl>
                                          <p:spTgt spid="103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0-#ppt_w/2"/>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1+#ppt_w/2"/>
                                          </p:val>
                                        </p:tav>
                                        <p:tav tm="100000">
                                          <p:val>
                                            <p:strVal val="#ppt_x"/>
                                          </p:val>
                                        </p:tav>
                                      </p:tavLst>
                                    </p:anim>
                                    <p:anim calcmode="lin" valueType="num">
                                      <p:cBhvr additive="base">
                                        <p:cTn id="48" dur="500" fill="hold"/>
                                        <p:tgtEl>
                                          <p:spTgt spid="5"/>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1+#ppt_w/2"/>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 (ANABİLİM DALLARIMIZ)</a:t>
            </a:r>
            <a:endParaRPr lang="tr-TR" sz="2400" b="1" dirty="0"/>
          </a:p>
        </p:txBody>
      </p:sp>
      <p:sp>
        <p:nvSpPr>
          <p:cNvPr id="4" name="Dikdörtgen 3"/>
          <p:cNvSpPr/>
          <p:nvPr/>
        </p:nvSpPr>
        <p:spPr>
          <a:xfrm>
            <a:off x="571500" y="1085119"/>
            <a:ext cx="4981401" cy="5016758"/>
          </a:xfrm>
          <a:prstGeom prst="rect">
            <a:avLst/>
          </a:prstGeom>
        </p:spPr>
        <p:txBody>
          <a:bodyPr wrap="square">
            <a:spAutoFit/>
          </a:bodyPr>
          <a:lstStyle/>
          <a:p>
            <a:pPr marL="812800" indent="-812800" algn="ctr">
              <a:buFontTx/>
              <a:buNone/>
              <a:defRPr/>
            </a:pPr>
            <a:r>
              <a:rPr lang="tr-TR"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Yüksek Lisans</a:t>
            </a:r>
          </a:p>
          <a:p>
            <a:pPr marL="812800" indent="-812800">
              <a:buFontTx/>
              <a:buNone/>
              <a:defRPr/>
            </a:pPr>
            <a:r>
              <a:rPr lang="tr-TR" sz="2000" b="1" i="1" dirty="0">
                <a:solidFill>
                  <a:srgbClr val="7030A0"/>
                </a:solidFill>
                <a:latin typeface="Times New Roman" pitchFamily="18" charset="0"/>
                <a:cs typeface="Times New Roman" pitchFamily="18" charset="0"/>
              </a:rPr>
              <a:t>1. Bahçe Bitkileri ABD (YYÜ ile Ortak) </a:t>
            </a:r>
          </a:p>
          <a:p>
            <a:pPr marL="812800" indent="-812800">
              <a:buFontTx/>
              <a:buNone/>
              <a:defRPr/>
            </a:pPr>
            <a:r>
              <a:rPr lang="tr-TR" sz="2000" b="1" i="1" dirty="0">
                <a:solidFill>
                  <a:srgbClr val="7030A0"/>
                </a:solidFill>
                <a:latin typeface="Times New Roman" pitchFamily="18" charset="0"/>
                <a:cs typeface="Times New Roman" pitchFamily="18" charset="0"/>
              </a:rPr>
              <a:t>2. Biyoloji ABD</a:t>
            </a:r>
          </a:p>
          <a:p>
            <a:pPr marL="812800" indent="-812800">
              <a:buFontTx/>
              <a:buNone/>
              <a:defRPr/>
            </a:pPr>
            <a:r>
              <a:rPr lang="tr-TR" sz="2000" b="1" i="1" dirty="0">
                <a:solidFill>
                  <a:srgbClr val="7030A0"/>
                </a:solidFill>
                <a:latin typeface="Times New Roman" pitchFamily="18" charset="0"/>
                <a:cs typeface="Times New Roman" pitchFamily="18" charset="0"/>
              </a:rPr>
              <a:t>3. Elektrik-Elektronik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4. Fizik ABD</a:t>
            </a:r>
          </a:p>
          <a:p>
            <a:pPr marL="812800" indent="-812800">
              <a:buFontTx/>
              <a:buNone/>
              <a:defRPr/>
            </a:pPr>
            <a:r>
              <a:rPr lang="tr-TR" sz="2000" b="1" i="1" dirty="0">
                <a:solidFill>
                  <a:srgbClr val="7030A0"/>
                </a:solidFill>
                <a:latin typeface="Times New Roman" pitchFamily="18" charset="0"/>
                <a:cs typeface="Times New Roman" pitchFamily="18" charset="0"/>
              </a:rPr>
              <a:t>5. Gıda Mühendisliği ABD </a:t>
            </a:r>
          </a:p>
          <a:p>
            <a:pPr marL="812800" indent="-812800">
              <a:buFontTx/>
              <a:buNone/>
              <a:defRPr/>
            </a:pPr>
            <a:r>
              <a:rPr lang="tr-TR" sz="2000" b="1" i="1" dirty="0">
                <a:solidFill>
                  <a:srgbClr val="7030A0"/>
                </a:solidFill>
                <a:latin typeface="Times New Roman" pitchFamily="18" charset="0"/>
                <a:cs typeface="Times New Roman" pitchFamily="18" charset="0"/>
              </a:rPr>
              <a:t>6. Kimya ABD</a:t>
            </a:r>
          </a:p>
          <a:p>
            <a:pPr marL="812800" indent="-812800">
              <a:buFontTx/>
              <a:buNone/>
              <a:defRPr/>
            </a:pPr>
            <a:r>
              <a:rPr lang="tr-TR" sz="2000" b="1" i="1" dirty="0">
                <a:solidFill>
                  <a:srgbClr val="7030A0"/>
                </a:solidFill>
                <a:latin typeface="Times New Roman" pitchFamily="18" charset="0"/>
                <a:cs typeface="Times New Roman" pitchFamily="18" charset="0"/>
              </a:rPr>
              <a:t>7. Kimya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8. Matematik ABD</a:t>
            </a:r>
          </a:p>
          <a:p>
            <a:pPr marL="812800" indent="-812800">
              <a:buFontTx/>
              <a:buNone/>
              <a:defRPr/>
            </a:pPr>
            <a:r>
              <a:rPr lang="tr-TR" sz="2000" b="1" i="1" dirty="0">
                <a:solidFill>
                  <a:srgbClr val="7030A0"/>
                </a:solidFill>
                <a:latin typeface="Times New Roman" pitchFamily="18" charset="0"/>
                <a:cs typeface="Times New Roman" pitchFamily="18" charset="0"/>
              </a:rPr>
              <a:t>9. Tarla Bitkileri ABD</a:t>
            </a:r>
          </a:p>
          <a:p>
            <a:pPr marL="812800" indent="-812800">
              <a:buFontTx/>
              <a:buNone/>
              <a:defRPr/>
            </a:pPr>
            <a:r>
              <a:rPr lang="tr-TR" sz="2000" b="1" i="1" dirty="0">
                <a:solidFill>
                  <a:srgbClr val="7030A0"/>
                </a:solidFill>
                <a:latin typeface="Times New Roman" pitchFamily="18" charset="0"/>
                <a:cs typeface="Times New Roman" pitchFamily="18" charset="0"/>
              </a:rPr>
              <a:t>10. Zootekni </a:t>
            </a:r>
            <a:r>
              <a:rPr lang="tr-TR" sz="2000" b="1" i="1" dirty="0" smtClean="0">
                <a:solidFill>
                  <a:srgbClr val="7030A0"/>
                </a:solidFill>
                <a:latin typeface="Times New Roman" pitchFamily="18" charset="0"/>
                <a:cs typeface="Times New Roman" pitchFamily="18" charset="0"/>
              </a:rPr>
              <a:t>ABD</a:t>
            </a:r>
          </a:p>
          <a:p>
            <a:pPr marL="812800" indent="-812800">
              <a:defRPr/>
            </a:pPr>
            <a:r>
              <a:rPr lang="tr-TR" sz="2000" b="1" i="1" dirty="0">
                <a:solidFill>
                  <a:srgbClr val="7030A0"/>
                </a:solidFill>
                <a:latin typeface="Times New Roman" pitchFamily="18" charset="0"/>
                <a:cs typeface="Times New Roman" pitchFamily="18" charset="0"/>
              </a:rPr>
              <a:t>11. Şehir ve Bölge Planlama ABD</a:t>
            </a:r>
          </a:p>
          <a:p>
            <a:pPr marL="812800" indent="-812800">
              <a:defRPr/>
            </a:pPr>
            <a:r>
              <a:rPr lang="tr-TR" sz="2000" b="1" i="1" dirty="0">
                <a:solidFill>
                  <a:srgbClr val="7030A0"/>
                </a:solidFill>
                <a:latin typeface="Times New Roman" pitchFamily="18" charset="0"/>
                <a:cs typeface="Times New Roman" pitchFamily="18" charset="0"/>
              </a:rPr>
              <a:t>      Kentsel Tasarım Programı</a:t>
            </a:r>
          </a:p>
          <a:p>
            <a:pPr marL="812800" indent="-812800">
              <a:defRPr/>
            </a:pPr>
            <a:r>
              <a:rPr lang="tr-TR" sz="2000" b="1" i="1" dirty="0">
                <a:solidFill>
                  <a:srgbClr val="7030A0"/>
                </a:solidFill>
                <a:latin typeface="Times New Roman" pitchFamily="18" charset="0"/>
                <a:cs typeface="Times New Roman" pitchFamily="18" charset="0"/>
              </a:rPr>
              <a:t>12. Matematik ve Fen Bilimleri Eğitimi ABD</a:t>
            </a:r>
          </a:p>
          <a:p>
            <a:pPr marL="812800" indent="-812800">
              <a:defRPr/>
            </a:pPr>
            <a:r>
              <a:rPr lang="tr-TR" sz="2000" b="1" i="1" dirty="0">
                <a:solidFill>
                  <a:srgbClr val="7030A0"/>
                </a:solidFill>
                <a:latin typeface="Times New Roman" pitchFamily="18" charset="0"/>
                <a:cs typeface="Times New Roman" pitchFamily="18" charset="0"/>
              </a:rPr>
              <a:t>13. Tarımsal </a:t>
            </a:r>
            <a:r>
              <a:rPr lang="tr-TR" sz="2000" b="1" i="1" dirty="0" err="1">
                <a:solidFill>
                  <a:srgbClr val="7030A0"/>
                </a:solidFill>
                <a:latin typeface="Times New Roman" pitchFamily="18" charset="0"/>
                <a:cs typeface="Times New Roman" pitchFamily="18" charset="0"/>
              </a:rPr>
              <a:t>Biyoteknoloji</a:t>
            </a:r>
            <a:r>
              <a:rPr lang="tr-TR" sz="2000" b="1" i="1" dirty="0">
                <a:solidFill>
                  <a:srgbClr val="7030A0"/>
                </a:solidFill>
                <a:latin typeface="Times New Roman" pitchFamily="18" charset="0"/>
                <a:cs typeface="Times New Roman" pitchFamily="18" charset="0"/>
              </a:rPr>
              <a:t> ABD</a:t>
            </a:r>
          </a:p>
          <a:p>
            <a:pPr marL="812800" indent="-812800">
              <a:defRPr/>
            </a:pPr>
            <a:r>
              <a:rPr lang="tr-TR" sz="2000" b="1" i="1" dirty="0">
                <a:solidFill>
                  <a:srgbClr val="7030A0"/>
                </a:solidFill>
                <a:latin typeface="Times New Roman" pitchFamily="18" charset="0"/>
                <a:cs typeface="Times New Roman" pitchFamily="18" charset="0"/>
              </a:rPr>
              <a:t>14. </a:t>
            </a:r>
            <a:r>
              <a:rPr lang="tr-TR" sz="2000" b="1" i="1" dirty="0" err="1">
                <a:solidFill>
                  <a:srgbClr val="7030A0"/>
                </a:solidFill>
                <a:latin typeface="Times New Roman" pitchFamily="18" charset="0"/>
                <a:cs typeface="Times New Roman" pitchFamily="18" charset="0"/>
              </a:rPr>
              <a:t>Biyosistem</a:t>
            </a:r>
            <a:r>
              <a:rPr lang="tr-TR" sz="2000" b="1" i="1" dirty="0">
                <a:solidFill>
                  <a:srgbClr val="7030A0"/>
                </a:solidFill>
                <a:latin typeface="Times New Roman" pitchFamily="18" charset="0"/>
                <a:cs typeface="Times New Roman" pitchFamily="18" charset="0"/>
              </a:rPr>
              <a:t> Mühendisliği ABD</a:t>
            </a:r>
          </a:p>
        </p:txBody>
      </p:sp>
      <p:sp>
        <p:nvSpPr>
          <p:cNvPr id="6" name="Dikdörtgen 5"/>
          <p:cNvSpPr/>
          <p:nvPr/>
        </p:nvSpPr>
        <p:spPr>
          <a:xfrm>
            <a:off x="6343649" y="1145315"/>
            <a:ext cx="5693180" cy="1938992"/>
          </a:xfrm>
          <a:prstGeom prst="rect">
            <a:avLst/>
          </a:prstGeom>
        </p:spPr>
        <p:txBody>
          <a:bodyPr wrap="square">
            <a:spAutoFit/>
          </a:bodyPr>
          <a:lstStyle/>
          <a:p>
            <a:pPr algn="ctr">
              <a:buFontTx/>
              <a:buNone/>
              <a:defRPr/>
            </a:pPr>
            <a:r>
              <a:rPr lang="tr-TR" sz="2000"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Doktora</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1.Elektrik Elektronik Mühendisliği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 (</a:t>
            </a:r>
            <a:r>
              <a:rPr lang="tr-TR" sz="2000" i="1" dirty="0" err="1"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Alm</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Kapalı)</a:t>
            </a:r>
            <a:endPar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2.Tarla Bitkileri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3. Kimya Mühendisliği ABD </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4. Kimya </a:t>
            </a: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ABD</a:t>
            </a:r>
          </a:p>
          <a:p>
            <a:pPr marL="514350" indent="-514350">
              <a:buFontTx/>
              <a:buNone/>
              <a:defRPr/>
            </a:pPr>
            <a:r>
              <a:rPr lang="tr-TR" sz="2000" i="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5. Matematik ABD</a:t>
            </a:r>
            <a:endPar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7460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12" end="12"/>
                                            </p:txEl>
                                          </p:spTgt>
                                        </p:tgtEl>
                                        <p:attrNameLst>
                                          <p:attrName>style.visibility</p:attrName>
                                        </p:attrNameLst>
                                      </p:cBhvr>
                                      <p:to>
                                        <p:strVal val="visible"/>
                                      </p:to>
                                    </p:set>
                                    <p:anim calcmode="lin" valueType="num">
                                      <p:cBhvr additive="base">
                                        <p:cTn id="7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
                                            <p:txEl>
                                              <p:pRg st="13" end="13"/>
                                            </p:txEl>
                                          </p:spTgt>
                                        </p:tgtEl>
                                        <p:attrNameLst>
                                          <p:attrName>style.visibility</p:attrName>
                                        </p:attrNameLst>
                                      </p:cBhvr>
                                      <p:to>
                                        <p:strVal val="visible"/>
                                      </p:to>
                                    </p:set>
                                    <p:anim calcmode="lin" valueType="num">
                                      <p:cBhvr additive="base">
                                        <p:cTn id="81"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
                                            <p:txEl>
                                              <p:pRg st="13" end="13"/>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
                                            <p:txEl>
                                              <p:pRg st="14" end="14"/>
                                            </p:txEl>
                                          </p:spTgt>
                                        </p:tgtEl>
                                        <p:attrNameLst>
                                          <p:attrName>style.visibility</p:attrName>
                                        </p:attrNameLst>
                                      </p:cBhvr>
                                      <p:to>
                                        <p:strVal val="visible"/>
                                      </p:to>
                                    </p:set>
                                    <p:anim calcmode="lin" valueType="num">
                                      <p:cBhvr additive="base">
                                        <p:cTn id="85"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
                                            <p:txEl>
                                              <p:pRg st="15" end="15"/>
                                            </p:txEl>
                                          </p:spTgt>
                                        </p:tgtEl>
                                        <p:attrNameLst>
                                          <p:attrName>style.visibility</p:attrName>
                                        </p:attrNameLst>
                                      </p:cBhvr>
                                      <p:to>
                                        <p:strVal val="visible"/>
                                      </p:to>
                                    </p:set>
                                    <p:anim calcmode="lin" valueType="num">
                                      <p:cBhvr additive="base">
                                        <p:cTn id="89"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1" fill="hold" nodeType="clickEffect">
                                  <p:stCondLst>
                                    <p:cond delay="0"/>
                                  </p:stCondLst>
                                  <p:childTnLst>
                                    <p:set>
                                      <p:cBhvr>
                                        <p:cTn id="94" dur="1" fill="hold">
                                          <p:stCondLst>
                                            <p:cond delay="0"/>
                                          </p:stCondLst>
                                        </p:cTn>
                                        <p:tgtEl>
                                          <p:spTgt spid="6">
                                            <p:txEl>
                                              <p:pRg st="0" end="0"/>
                                            </p:txEl>
                                          </p:spTgt>
                                        </p:tgtEl>
                                        <p:attrNameLst>
                                          <p:attrName>style.visibility</p:attrName>
                                        </p:attrNameLst>
                                      </p:cBhvr>
                                      <p:to>
                                        <p:strVal val="visible"/>
                                      </p:to>
                                    </p:set>
                                    <p:anim calcmode="lin" valueType="num">
                                      <p:cBhvr additive="base">
                                        <p:cTn id="9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6">
                                            <p:txEl>
                                              <p:pRg st="1" end="1"/>
                                            </p:txEl>
                                          </p:spTgt>
                                        </p:tgtEl>
                                        <p:attrNameLst>
                                          <p:attrName>style.visibility</p:attrName>
                                        </p:attrNameLst>
                                      </p:cBhvr>
                                      <p:to>
                                        <p:strVal val="visible"/>
                                      </p:to>
                                    </p:set>
                                    <p:anim calcmode="lin" valueType="num">
                                      <p:cBhvr additive="base">
                                        <p:cTn id="10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6">
                                            <p:txEl>
                                              <p:pRg st="2" end="2"/>
                                            </p:txEl>
                                          </p:spTgt>
                                        </p:tgtEl>
                                        <p:attrNameLst>
                                          <p:attrName>style.visibility</p:attrName>
                                        </p:attrNameLst>
                                      </p:cBhvr>
                                      <p:to>
                                        <p:strVal val="visible"/>
                                      </p:to>
                                    </p:set>
                                    <p:anim calcmode="lin" valueType="num">
                                      <p:cBhvr additive="base">
                                        <p:cTn id="10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6">
                                            <p:txEl>
                                              <p:pRg st="3" end="3"/>
                                            </p:txEl>
                                          </p:spTgt>
                                        </p:tgtEl>
                                        <p:attrNameLst>
                                          <p:attrName>style.visibility</p:attrName>
                                        </p:attrNameLst>
                                      </p:cBhvr>
                                      <p:to>
                                        <p:strVal val="visible"/>
                                      </p:to>
                                    </p:set>
                                    <p:anim calcmode="lin" valueType="num">
                                      <p:cBhvr additive="base">
                                        <p:cTn id="1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nodeType="clickEffect">
                                  <p:stCondLst>
                                    <p:cond delay="0"/>
                                  </p:stCondLst>
                                  <p:childTnLst>
                                    <p:set>
                                      <p:cBhvr>
                                        <p:cTn id="118" dur="1" fill="hold">
                                          <p:stCondLst>
                                            <p:cond delay="0"/>
                                          </p:stCondLst>
                                        </p:cTn>
                                        <p:tgtEl>
                                          <p:spTgt spid="6">
                                            <p:txEl>
                                              <p:pRg st="4" end="4"/>
                                            </p:txEl>
                                          </p:spTgt>
                                        </p:tgtEl>
                                        <p:attrNameLst>
                                          <p:attrName>style.visibility</p:attrName>
                                        </p:attrNameLst>
                                      </p:cBhvr>
                                      <p:to>
                                        <p:strVal val="visible"/>
                                      </p:to>
                                    </p:set>
                                    <p:anim calcmode="lin" valueType="num">
                                      <p:cBhvr additive="base">
                                        <p:cTn id="1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nodeType="clickEffect">
                                  <p:stCondLst>
                                    <p:cond delay="0"/>
                                  </p:stCondLst>
                                  <p:childTnLst>
                                    <p:set>
                                      <p:cBhvr>
                                        <p:cTn id="124" dur="1" fill="hold">
                                          <p:stCondLst>
                                            <p:cond delay="0"/>
                                          </p:stCondLst>
                                        </p:cTn>
                                        <p:tgtEl>
                                          <p:spTgt spid="6">
                                            <p:txEl>
                                              <p:pRg st="5" end="5"/>
                                            </p:txEl>
                                          </p:spTgt>
                                        </p:tgtEl>
                                        <p:attrNameLst>
                                          <p:attrName>style.visibility</p:attrName>
                                        </p:attrNameLst>
                                      </p:cBhvr>
                                      <p:to>
                                        <p:strVal val="visible"/>
                                      </p:to>
                                    </p:set>
                                    <p:anim calcmode="lin" valueType="num">
                                      <p:cBhvr additive="base">
                                        <p:cTn id="1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ENSTİTÜ YÖNETİM KURULU ÜYELERİ</a:t>
            </a:r>
            <a:endParaRPr lang="tr-TR" sz="2400" b="1" dirty="0"/>
          </a:p>
        </p:txBody>
      </p:sp>
      <p:sp>
        <p:nvSpPr>
          <p:cNvPr id="3" name="Dikdörtgen 2"/>
          <p:cNvSpPr/>
          <p:nvPr/>
        </p:nvSpPr>
        <p:spPr>
          <a:xfrm>
            <a:off x="628650" y="1285875"/>
            <a:ext cx="10901363" cy="4431983"/>
          </a:xfrm>
          <a:prstGeom prst="rect">
            <a:avLst/>
          </a:prstGeom>
        </p:spPr>
        <p:txBody>
          <a:bodyPr wrap="square">
            <a:spAutoFit/>
          </a:bodyPr>
          <a:lstStyle/>
          <a:p>
            <a:r>
              <a:rPr lang="tr-TR" altLang="tr-TR" dirty="0">
                <a:solidFill>
                  <a:schemeClr val="bg1"/>
                </a:solidFill>
              </a:rPr>
              <a:t> </a:t>
            </a:r>
            <a:r>
              <a:rPr lang="tr-TR" altLang="tr-TR" sz="2400" dirty="0">
                <a:solidFill>
                  <a:srgbClr val="7030A0"/>
                </a:solidFill>
              </a:rPr>
              <a:t>Doç. Dr. </a:t>
            </a:r>
            <a:r>
              <a:rPr lang="tr-TR" altLang="tr-TR" sz="2400" dirty="0" smtClean="0">
                <a:solidFill>
                  <a:srgbClr val="7030A0"/>
                </a:solidFill>
              </a:rPr>
              <a:t>Fevzi HANSU</a:t>
            </a:r>
            <a:r>
              <a:rPr lang="tr-TR" altLang="tr-TR" sz="2400" dirty="0">
                <a:solidFill>
                  <a:srgbClr val="7030A0"/>
                </a:solidFill>
              </a:rPr>
              <a:t>		</a:t>
            </a:r>
            <a:r>
              <a:rPr lang="tr-TR" altLang="tr-TR" sz="2400" dirty="0" smtClean="0">
                <a:solidFill>
                  <a:srgbClr val="7030A0"/>
                </a:solidFill>
              </a:rPr>
              <a:t>             Başkan </a:t>
            </a:r>
            <a:r>
              <a:rPr lang="tr-TR" altLang="tr-TR" sz="2400" dirty="0">
                <a:solidFill>
                  <a:srgbClr val="7030A0"/>
                </a:solidFill>
              </a:rPr>
              <a:t>	</a:t>
            </a:r>
            <a:r>
              <a:rPr lang="tr-TR" altLang="tr-TR" sz="2400" dirty="0" smtClean="0">
                <a:solidFill>
                  <a:srgbClr val="7030A0"/>
                </a:solidFill>
              </a:rPr>
              <a:t>        Enstitü </a:t>
            </a:r>
            <a:r>
              <a:rPr lang="tr-TR" altLang="tr-TR" sz="2400" dirty="0">
                <a:solidFill>
                  <a:srgbClr val="7030A0"/>
                </a:solidFill>
              </a:rPr>
              <a:t>Müdürü </a:t>
            </a:r>
          </a:p>
          <a:p>
            <a:endParaRPr lang="tr-TR" altLang="tr-TR" sz="2400" dirty="0">
              <a:solidFill>
                <a:srgbClr val="7030A0"/>
              </a:solidFill>
            </a:endParaRPr>
          </a:p>
          <a:p>
            <a:r>
              <a:rPr lang="tr-TR" altLang="tr-TR" sz="2400" dirty="0" smtClean="0">
                <a:solidFill>
                  <a:srgbClr val="7030A0"/>
                </a:solidFill>
              </a:rPr>
              <a:t> Doç</a:t>
            </a:r>
            <a:r>
              <a:rPr lang="tr-TR" altLang="tr-TR" sz="2400" dirty="0">
                <a:solidFill>
                  <a:srgbClr val="7030A0"/>
                </a:solidFill>
              </a:rPr>
              <a:t>. Dr. </a:t>
            </a:r>
            <a:r>
              <a:rPr lang="tr-TR" altLang="tr-TR" sz="2400" dirty="0" smtClean="0">
                <a:solidFill>
                  <a:srgbClr val="7030A0"/>
                </a:solidFill>
              </a:rPr>
              <a:t>Ali AKGÜL                    </a:t>
            </a:r>
            <a:r>
              <a:rPr lang="tr-TR" altLang="tr-TR" sz="2400" dirty="0">
                <a:solidFill>
                  <a:srgbClr val="7030A0"/>
                </a:solidFill>
              </a:rPr>
              <a:t>	Üye 	</a:t>
            </a:r>
            <a:r>
              <a:rPr lang="tr-TR" altLang="tr-TR" sz="2400" dirty="0" smtClean="0">
                <a:solidFill>
                  <a:srgbClr val="7030A0"/>
                </a:solidFill>
              </a:rPr>
              <a:t>        Enstitü </a:t>
            </a:r>
            <a:r>
              <a:rPr lang="tr-TR" altLang="tr-TR" sz="2400" dirty="0">
                <a:solidFill>
                  <a:srgbClr val="7030A0"/>
                </a:solidFill>
              </a:rPr>
              <a:t>Müdür Yardımcısı</a:t>
            </a:r>
          </a:p>
          <a:p>
            <a:endParaRPr lang="tr-TR" altLang="tr-TR" sz="2400" dirty="0">
              <a:solidFill>
                <a:srgbClr val="7030A0"/>
              </a:solidFill>
            </a:endParaRPr>
          </a:p>
          <a:p>
            <a:r>
              <a:rPr lang="tr-TR" altLang="tr-TR" sz="2400" dirty="0">
                <a:solidFill>
                  <a:srgbClr val="7030A0"/>
                </a:solidFill>
              </a:rPr>
              <a:t> Yrd. Doç. Dr. </a:t>
            </a:r>
            <a:r>
              <a:rPr lang="tr-TR" altLang="tr-TR" sz="2400" dirty="0" smtClean="0">
                <a:solidFill>
                  <a:srgbClr val="7030A0"/>
                </a:solidFill>
              </a:rPr>
              <a:t>Harun BEKTAŞ    </a:t>
            </a:r>
            <a:r>
              <a:rPr lang="tr-TR" altLang="tr-TR" sz="2400" dirty="0">
                <a:solidFill>
                  <a:srgbClr val="7030A0"/>
                </a:solidFill>
              </a:rPr>
              <a:t>	Üye 	</a:t>
            </a:r>
            <a:r>
              <a:rPr lang="tr-TR" altLang="tr-TR" sz="2400" dirty="0" smtClean="0">
                <a:solidFill>
                  <a:srgbClr val="7030A0"/>
                </a:solidFill>
              </a:rPr>
              <a:t>        Enstitü </a:t>
            </a:r>
            <a:r>
              <a:rPr lang="tr-TR" altLang="tr-TR" sz="2400" dirty="0">
                <a:solidFill>
                  <a:srgbClr val="7030A0"/>
                </a:solidFill>
              </a:rPr>
              <a:t>Müdür Yardımcısı </a:t>
            </a:r>
          </a:p>
          <a:p>
            <a:endParaRPr lang="tr-TR" altLang="tr-TR" sz="2400" dirty="0">
              <a:solidFill>
                <a:srgbClr val="7030A0"/>
              </a:solidFill>
            </a:endParaRPr>
          </a:p>
          <a:p>
            <a:r>
              <a:rPr lang="tr-TR" altLang="tr-TR" sz="2400" dirty="0">
                <a:solidFill>
                  <a:srgbClr val="7030A0"/>
                </a:solidFill>
              </a:rPr>
              <a:t> Prof. Dr. Ender Sinan  POYRAZOĞLU	Üye	</a:t>
            </a:r>
            <a:r>
              <a:rPr lang="tr-TR" altLang="tr-TR" sz="2400" dirty="0" smtClean="0">
                <a:solidFill>
                  <a:srgbClr val="7030A0"/>
                </a:solidFill>
              </a:rPr>
              <a:t>       Mühendislik Fakültesi Dekanı</a:t>
            </a:r>
            <a:endParaRPr lang="tr-TR" altLang="tr-TR" sz="2400" dirty="0">
              <a:solidFill>
                <a:srgbClr val="7030A0"/>
              </a:solidFill>
            </a:endParaRPr>
          </a:p>
          <a:p>
            <a:endParaRPr lang="tr-TR" altLang="tr-TR" sz="2400" dirty="0">
              <a:solidFill>
                <a:srgbClr val="7030A0"/>
              </a:solidFill>
            </a:endParaRPr>
          </a:p>
          <a:p>
            <a:r>
              <a:rPr lang="tr-TR" altLang="tr-TR" sz="2400" dirty="0">
                <a:solidFill>
                  <a:srgbClr val="7030A0"/>
                </a:solidFill>
              </a:rPr>
              <a:t> Prof. Dr. Ömer ŞAHİN		</a:t>
            </a:r>
            <a:r>
              <a:rPr lang="tr-TR" altLang="tr-TR" sz="2400" dirty="0" smtClean="0">
                <a:solidFill>
                  <a:srgbClr val="7030A0"/>
                </a:solidFill>
              </a:rPr>
              <a:t>             Üye</a:t>
            </a:r>
            <a:r>
              <a:rPr lang="tr-TR" altLang="tr-TR" sz="2400" dirty="0">
                <a:solidFill>
                  <a:srgbClr val="7030A0"/>
                </a:solidFill>
              </a:rPr>
              <a:t>	</a:t>
            </a:r>
            <a:r>
              <a:rPr lang="tr-TR" altLang="tr-TR" sz="2400" dirty="0" smtClean="0">
                <a:solidFill>
                  <a:srgbClr val="7030A0"/>
                </a:solidFill>
              </a:rPr>
              <a:t>       Rektör </a:t>
            </a:r>
            <a:r>
              <a:rPr lang="tr-TR" altLang="tr-TR" sz="2400" dirty="0">
                <a:solidFill>
                  <a:srgbClr val="7030A0"/>
                </a:solidFill>
              </a:rPr>
              <a:t>Yardımcısı						</a:t>
            </a:r>
          </a:p>
          <a:p>
            <a:r>
              <a:rPr lang="tr-TR" altLang="tr-TR" sz="2400" dirty="0">
                <a:solidFill>
                  <a:srgbClr val="7030A0"/>
                </a:solidFill>
              </a:rPr>
              <a:t> Prof. Dr. </a:t>
            </a:r>
            <a:r>
              <a:rPr lang="tr-TR" altLang="tr-TR" sz="2400" dirty="0" smtClean="0">
                <a:solidFill>
                  <a:srgbClr val="7030A0"/>
                </a:solidFill>
              </a:rPr>
              <a:t>Cahit PESEN</a:t>
            </a:r>
            <a:r>
              <a:rPr lang="tr-TR" altLang="tr-TR" sz="2400" dirty="0">
                <a:solidFill>
                  <a:srgbClr val="7030A0"/>
                </a:solidFill>
              </a:rPr>
              <a:t>		</a:t>
            </a:r>
            <a:r>
              <a:rPr lang="tr-TR" altLang="tr-TR" sz="2400" dirty="0" smtClean="0">
                <a:solidFill>
                  <a:srgbClr val="7030A0"/>
                </a:solidFill>
              </a:rPr>
              <a:t>             Üye</a:t>
            </a:r>
            <a:r>
              <a:rPr lang="tr-TR" altLang="tr-TR" sz="2400" dirty="0">
                <a:solidFill>
                  <a:srgbClr val="7030A0"/>
                </a:solidFill>
              </a:rPr>
              <a:t>	</a:t>
            </a:r>
            <a:r>
              <a:rPr lang="tr-TR" altLang="tr-TR" sz="2400" dirty="0" smtClean="0">
                <a:solidFill>
                  <a:srgbClr val="7030A0"/>
                </a:solidFill>
              </a:rPr>
              <a:t>      Fen Edebiyat Fakültesi Dekanı</a:t>
            </a:r>
            <a:r>
              <a:rPr lang="tr-TR" altLang="tr-TR" dirty="0">
                <a:solidFill>
                  <a:srgbClr val="7030A0"/>
                </a:solidFill>
              </a:rPr>
              <a:t>							</a:t>
            </a:r>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ENSTİTÜ KURULU ÜYELERİ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3342265647"/>
              </p:ext>
            </p:extLst>
          </p:nvPr>
        </p:nvGraphicFramePr>
        <p:xfrm>
          <a:off x="692034" y="1180413"/>
          <a:ext cx="10721341" cy="4480559"/>
        </p:xfrm>
        <a:graphic>
          <a:graphicData uri="http://schemas.openxmlformats.org/drawingml/2006/table">
            <a:tbl>
              <a:tblPr firstRow="1" firstCol="1" bandRow="1">
                <a:tableStyleId>{5C22544A-7EE6-4342-B048-85BDC9FD1C3A}</a:tableStyleId>
              </a:tblPr>
              <a:tblGrid>
                <a:gridCol w="5057533">
                  <a:extLst>
                    <a:ext uri="{9D8B030D-6E8A-4147-A177-3AD203B41FA5}">
                      <a16:colId xmlns:a16="http://schemas.microsoft.com/office/drawing/2014/main" val="2914194310"/>
                    </a:ext>
                  </a:extLst>
                </a:gridCol>
                <a:gridCol w="1107745">
                  <a:extLst>
                    <a:ext uri="{9D8B030D-6E8A-4147-A177-3AD203B41FA5}">
                      <a16:colId xmlns:a16="http://schemas.microsoft.com/office/drawing/2014/main" val="1255444397"/>
                    </a:ext>
                  </a:extLst>
                </a:gridCol>
                <a:gridCol w="4556063">
                  <a:extLst>
                    <a:ext uri="{9D8B030D-6E8A-4147-A177-3AD203B41FA5}">
                      <a16:colId xmlns:a16="http://schemas.microsoft.com/office/drawing/2014/main" val="2429580860"/>
                    </a:ext>
                  </a:extLst>
                </a:gridCol>
              </a:tblGrid>
              <a:tr h="349774">
                <a:tc>
                  <a:txBody>
                    <a:bodyPr/>
                    <a:lstStyle/>
                    <a:p>
                      <a:pPr>
                        <a:spcAft>
                          <a:spcPts val="0"/>
                        </a:spcAft>
                      </a:pPr>
                      <a:r>
                        <a:rPr lang="tr-TR" dirty="0">
                          <a:solidFill>
                            <a:srgbClr val="7030A0"/>
                          </a:solidFill>
                        </a:rPr>
                        <a:t>Doç. Dr. Fevzi HANSU</a:t>
                      </a:r>
                    </a:p>
                  </a:txBody>
                  <a:tcPr marL="59232" marR="59232" marT="0" marB="0" anchor="ctr">
                    <a:solidFill>
                      <a:schemeClr val="bg1"/>
                    </a:solidFill>
                  </a:tcPr>
                </a:tc>
                <a:tc>
                  <a:txBody>
                    <a:bodyPr/>
                    <a:lstStyle/>
                    <a:p>
                      <a:pPr>
                        <a:spcAft>
                          <a:spcPts val="0"/>
                        </a:spcAft>
                      </a:pPr>
                      <a:r>
                        <a:rPr lang="tr-TR" b="0" dirty="0" smtClean="0">
                          <a:solidFill>
                            <a:srgbClr val="7030A0"/>
                          </a:solidFill>
                        </a:rPr>
                        <a:t>Başkan</a:t>
                      </a:r>
                    </a:p>
                  </a:txBody>
                  <a:tcPr marL="59232" marR="59232" marT="0" marB="0" anchor="ctr">
                    <a:solidFill>
                      <a:schemeClr val="bg1"/>
                    </a:solidFill>
                  </a:tcPr>
                </a:tc>
                <a:tc>
                  <a:txBody>
                    <a:bodyPr/>
                    <a:lstStyle/>
                    <a:p>
                      <a:pPr>
                        <a:spcAft>
                          <a:spcPts val="0"/>
                        </a:spcAft>
                      </a:pPr>
                      <a:r>
                        <a:rPr lang="tr-TR" b="0" dirty="0">
                          <a:solidFill>
                            <a:srgbClr val="7030A0"/>
                          </a:solidFill>
                        </a:rPr>
                        <a:t>Enstitü </a:t>
                      </a:r>
                      <a:r>
                        <a:rPr lang="tr-TR" b="0" dirty="0" smtClean="0">
                          <a:solidFill>
                            <a:srgbClr val="7030A0"/>
                          </a:solidFill>
                        </a:rPr>
                        <a:t>Müdürü</a:t>
                      </a:r>
                    </a:p>
                  </a:txBody>
                  <a:tcPr marL="59232" marR="59232" marT="0" marB="0" anchor="ctr">
                    <a:solidFill>
                      <a:schemeClr val="bg1"/>
                    </a:solidFill>
                  </a:tcPr>
                </a:tc>
                <a:extLst>
                  <a:ext uri="{0D108BD9-81ED-4DB2-BD59-A6C34878D82A}">
                    <a16:rowId xmlns:a16="http://schemas.microsoft.com/office/drawing/2014/main" val="2785456123"/>
                  </a:ext>
                </a:extLst>
              </a:tr>
              <a:tr h="349774">
                <a:tc>
                  <a:txBody>
                    <a:bodyPr/>
                    <a:lstStyle/>
                    <a:p>
                      <a:pPr>
                        <a:spcAft>
                          <a:spcPts val="0"/>
                        </a:spcAft>
                      </a:pPr>
                      <a:r>
                        <a:rPr lang="tr-TR" dirty="0">
                          <a:solidFill>
                            <a:srgbClr val="7030A0"/>
                          </a:solidFill>
                        </a:rPr>
                        <a:t>Doç. Dr. Ali AKGÜL</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00658774"/>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Harun BEKTAŞ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71389152"/>
                  </a:ext>
                </a:extLst>
              </a:tr>
              <a:tr h="312136">
                <a:tc>
                  <a:txBody>
                    <a:bodyPr/>
                    <a:lstStyle/>
                    <a:p>
                      <a:pPr>
                        <a:spcAft>
                          <a:spcPts val="0"/>
                        </a:spcAft>
                      </a:pPr>
                      <a:r>
                        <a:rPr lang="tr-TR" dirty="0">
                          <a:solidFill>
                            <a:srgbClr val="7030A0"/>
                          </a:solidFill>
                        </a:rPr>
                        <a:t>Prof. Dr. Ender Sinan POYRAZOĞLU</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Gıda Mühendisliği Anabilim Dalı Başkanı</a:t>
                      </a:r>
                    </a:p>
                  </a:txBody>
                  <a:tcPr marL="59232" marR="59232" marT="0" marB="0" anchor="ctr">
                    <a:solidFill>
                      <a:schemeClr val="bg1"/>
                    </a:solidFill>
                  </a:tcPr>
                </a:tc>
                <a:extLst>
                  <a:ext uri="{0D108BD9-81ED-4DB2-BD59-A6C34878D82A}">
                    <a16:rowId xmlns:a16="http://schemas.microsoft.com/office/drawing/2014/main" val="3737956542"/>
                  </a:ext>
                </a:extLst>
              </a:tr>
              <a:tr h="312002">
                <a:tc>
                  <a:txBody>
                    <a:bodyPr/>
                    <a:lstStyle/>
                    <a:p>
                      <a:pPr>
                        <a:spcAft>
                          <a:spcPts val="0"/>
                        </a:spcAft>
                      </a:pPr>
                      <a:r>
                        <a:rPr lang="tr-TR" dirty="0">
                          <a:solidFill>
                            <a:srgbClr val="7030A0"/>
                          </a:solidFill>
                        </a:rPr>
                        <a:t>Doç. Dr. Fevzi HANSU</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Elektrik-Elektronik Mühendisliği </a:t>
                      </a:r>
                      <a:r>
                        <a:rPr lang="tr-TR" dirty="0" smtClean="0">
                          <a:solidFill>
                            <a:srgbClr val="7030A0"/>
                          </a:solidFill>
                        </a:rPr>
                        <a:t>ADB</a:t>
                      </a:r>
                      <a:endParaRPr lang="tr-TR" dirty="0">
                        <a:solidFill>
                          <a:srgbClr val="7030A0"/>
                        </a:solidFill>
                      </a:endParaRPr>
                    </a:p>
                  </a:txBody>
                  <a:tcPr marL="59232" marR="59232" marT="0" marB="0" anchor="ctr">
                    <a:solidFill>
                      <a:schemeClr val="bg1"/>
                    </a:solidFill>
                  </a:tcPr>
                </a:tc>
                <a:extLst>
                  <a:ext uri="{0D108BD9-81ED-4DB2-BD59-A6C34878D82A}">
                    <a16:rowId xmlns:a16="http://schemas.microsoft.com/office/drawing/2014/main" val="2758282775"/>
                  </a:ext>
                </a:extLst>
              </a:tr>
              <a:tr h="349774">
                <a:tc>
                  <a:txBody>
                    <a:bodyPr/>
                    <a:lstStyle/>
                    <a:p>
                      <a:pPr>
                        <a:spcAft>
                          <a:spcPts val="0"/>
                        </a:spcAft>
                      </a:pPr>
                      <a:r>
                        <a:rPr lang="tr-TR" dirty="0">
                          <a:solidFill>
                            <a:srgbClr val="7030A0"/>
                          </a:solidFill>
                        </a:rPr>
                        <a:t>Doç. Dr. Veysi OKUMUŞ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Biyoloji Anabilim Dalı Başkan </a:t>
                      </a:r>
                    </a:p>
                  </a:txBody>
                  <a:tcPr marL="59232" marR="59232" marT="0" marB="0" anchor="ctr">
                    <a:solidFill>
                      <a:schemeClr val="bg1"/>
                    </a:solidFill>
                  </a:tcPr>
                </a:tc>
                <a:extLst>
                  <a:ext uri="{0D108BD9-81ED-4DB2-BD59-A6C34878D82A}">
                    <a16:rowId xmlns:a16="http://schemas.microsoft.com/office/drawing/2014/main" val="1606810439"/>
                  </a:ext>
                </a:extLst>
              </a:tr>
              <a:tr h="358681">
                <a:tc>
                  <a:txBody>
                    <a:bodyPr/>
                    <a:lstStyle/>
                    <a:p>
                      <a:pPr>
                        <a:spcAft>
                          <a:spcPts val="0"/>
                        </a:spcAft>
                      </a:pPr>
                      <a:r>
                        <a:rPr lang="tr-TR" dirty="0">
                          <a:solidFill>
                            <a:srgbClr val="7030A0"/>
                          </a:solidFill>
                        </a:rPr>
                        <a:t>Doç. Dr. Halil </a:t>
                      </a:r>
                      <a:r>
                        <a:rPr lang="tr-TR" dirty="0" smtClean="0">
                          <a:solidFill>
                            <a:srgbClr val="7030A0"/>
                          </a:solidFill>
                        </a:rPr>
                        <a:t>DEMİR</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Mühendisliği Anabilim Dalı </a:t>
                      </a:r>
                      <a:r>
                        <a:rPr lang="tr-TR" dirty="0" smtClean="0">
                          <a:solidFill>
                            <a:srgbClr val="7030A0"/>
                          </a:solidFill>
                        </a:rPr>
                        <a:t>Başkanı</a:t>
                      </a:r>
                      <a:endParaRPr lang="tr-TR" dirty="0">
                        <a:solidFill>
                          <a:srgbClr val="7030A0"/>
                        </a:solidFill>
                      </a:endParaRPr>
                    </a:p>
                  </a:txBody>
                  <a:tcPr marL="59232" marR="59232" marT="0" marB="0" anchor="ctr">
                    <a:solidFill>
                      <a:schemeClr val="bg1"/>
                    </a:solidFill>
                  </a:tcPr>
                </a:tc>
                <a:extLst>
                  <a:ext uri="{0D108BD9-81ED-4DB2-BD59-A6C34878D82A}">
                    <a16:rowId xmlns:a16="http://schemas.microsoft.com/office/drawing/2014/main" val="936558088"/>
                  </a:ext>
                </a:extLst>
              </a:tr>
              <a:tr h="349774">
                <a:tc>
                  <a:txBody>
                    <a:bodyPr/>
                    <a:lstStyle/>
                    <a:p>
                      <a:pPr>
                        <a:spcAft>
                          <a:spcPts val="0"/>
                        </a:spcAft>
                      </a:pPr>
                      <a:r>
                        <a:rPr lang="tr-TR" dirty="0" smtClean="0">
                          <a:solidFill>
                            <a:srgbClr val="7030A0"/>
                          </a:solidFill>
                        </a:rPr>
                        <a:t>Doç</a:t>
                      </a:r>
                      <a:r>
                        <a:rPr lang="tr-TR" dirty="0">
                          <a:solidFill>
                            <a:srgbClr val="7030A0"/>
                          </a:solidFill>
                        </a:rPr>
                        <a:t>. Dr. Çetin KARADEMİR</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Tarla Bitkileri Anabilim Dalı Başkanı</a:t>
                      </a:r>
                    </a:p>
                  </a:txBody>
                  <a:tcPr marL="59232" marR="59232" marT="0" marB="0" anchor="ctr">
                    <a:solidFill>
                      <a:schemeClr val="bg1"/>
                    </a:solidFill>
                  </a:tcPr>
                </a:tc>
                <a:extLst>
                  <a:ext uri="{0D108BD9-81ED-4DB2-BD59-A6C34878D82A}">
                    <a16:rowId xmlns:a16="http://schemas.microsoft.com/office/drawing/2014/main" val="2979906720"/>
                  </a:ext>
                </a:extLst>
              </a:tr>
              <a:tr h="349774">
                <a:tc>
                  <a:txBody>
                    <a:bodyPr/>
                    <a:lstStyle/>
                    <a:p>
                      <a:pPr>
                        <a:spcAft>
                          <a:spcPts val="0"/>
                        </a:spcAft>
                      </a:pPr>
                      <a:r>
                        <a:rPr lang="tr-TR" dirty="0">
                          <a:solidFill>
                            <a:srgbClr val="7030A0"/>
                          </a:solidFill>
                        </a:rPr>
                        <a:t>Doç. Dr. Hüsnü KOÇ</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Fizik Anabilim Dalı Başkanı</a:t>
                      </a:r>
                    </a:p>
                  </a:txBody>
                  <a:tcPr marL="59232" marR="59232" marT="0" marB="0" anchor="ctr">
                    <a:solidFill>
                      <a:schemeClr val="bg1"/>
                    </a:solidFill>
                  </a:tcPr>
                </a:tc>
                <a:extLst>
                  <a:ext uri="{0D108BD9-81ED-4DB2-BD59-A6C34878D82A}">
                    <a16:rowId xmlns:a16="http://schemas.microsoft.com/office/drawing/2014/main" val="4133271268"/>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Muhemet</a:t>
                      </a:r>
                      <a:r>
                        <a:rPr lang="tr-TR" dirty="0">
                          <a:solidFill>
                            <a:srgbClr val="7030A0"/>
                          </a:solidFill>
                        </a:rPr>
                        <a:t> Zeki KARİPÇİN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Bahçe Bitkileri Anabilim Dalı Başkanı</a:t>
                      </a:r>
                    </a:p>
                  </a:txBody>
                  <a:tcPr marL="59232" marR="59232" marT="0" marB="0" anchor="ctr">
                    <a:solidFill>
                      <a:schemeClr val="bg1"/>
                    </a:solidFill>
                  </a:tcPr>
                </a:tc>
                <a:extLst>
                  <a:ext uri="{0D108BD9-81ED-4DB2-BD59-A6C34878D82A}">
                    <a16:rowId xmlns:a16="http://schemas.microsoft.com/office/drawing/2014/main" val="1228055487"/>
                  </a:ext>
                </a:extLst>
              </a:tr>
              <a:tr h="349774">
                <a:tc>
                  <a:txBody>
                    <a:bodyPr/>
                    <a:lstStyle/>
                    <a:p>
                      <a:pPr>
                        <a:spcAft>
                          <a:spcPts val="0"/>
                        </a:spcAft>
                      </a:pPr>
                      <a:r>
                        <a:rPr lang="tr-TR" dirty="0" smtClean="0">
                          <a:solidFill>
                            <a:srgbClr val="7030A0"/>
                          </a:solidFill>
                        </a:rPr>
                        <a:t>Doç</a:t>
                      </a:r>
                      <a:r>
                        <a:rPr lang="tr-TR" dirty="0">
                          <a:solidFill>
                            <a:srgbClr val="7030A0"/>
                          </a:solidFill>
                        </a:rPr>
                        <a:t>. Dr. İbrahim TEĞİN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Anabilim Dalı Başkanı</a:t>
                      </a:r>
                    </a:p>
                  </a:txBody>
                  <a:tcPr marL="59232" marR="59232" marT="0" marB="0" anchor="ctr">
                    <a:solidFill>
                      <a:schemeClr val="bg1"/>
                    </a:solidFill>
                  </a:tcPr>
                </a:tc>
                <a:extLst>
                  <a:ext uri="{0D108BD9-81ED-4DB2-BD59-A6C34878D82A}">
                    <a16:rowId xmlns:a16="http://schemas.microsoft.com/office/drawing/2014/main" val="1070360159"/>
                  </a:ext>
                </a:extLst>
              </a:tr>
              <a:tr h="349774">
                <a:tc>
                  <a:txBody>
                    <a:bodyPr/>
                    <a:lstStyle/>
                    <a:p>
                      <a:pPr>
                        <a:spcAft>
                          <a:spcPts val="0"/>
                        </a:spcAft>
                      </a:pPr>
                      <a:r>
                        <a:rPr lang="tr-TR" dirty="0">
                          <a:solidFill>
                            <a:srgbClr val="7030A0"/>
                          </a:solidFill>
                        </a:rPr>
                        <a:t>Doç. Dr. Ali AKGÜL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Matematik Anabilim Dalı </a:t>
                      </a:r>
                      <a:r>
                        <a:rPr lang="tr-TR" dirty="0" smtClean="0">
                          <a:solidFill>
                            <a:srgbClr val="7030A0"/>
                          </a:solidFill>
                        </a:rPr>
                        <a:t>Başkanı</a:t>
                      </a:r>
                    </a:p>
                  </a:txBody>
                  <a:tcPr marL="59232" marR="59232" marT="0" marB="0" anchor="ctr">
                    <a:solidFill>
                      <a:schemeClr val="bg1"/>
                    </a:solidFill>
                  </a:tcPr>
                </a:tc>
                <a:extLst>
                  <a:ext uri="{0D108BD9-81ED-4DB2-BD59-A6C34878D82A}">
                    <a16:rowId xmlns:a16="http://schemas.microsoft.com/office/drawing/2014/main" val="3678355797"/>
                  </a:ext>
                </a:extLst>
              </a:tr>
              <a:tr h="349774">
                <a:tc>
                  <a:txBody>
                    <a:bodyPr/>
                    <a:lstStyle/>
                    <a:p>
                      <a:pPr>
                        <a:spcAft>
                          <a:spcPts val="0"/>
                        </a:spcAft>
                      </a:pPr>
                      <a:r>
                        <a:rPr lang="tr-TR" dirty="0" smtClean="0">
                          <a:solidFill>
                            <a:srgbClr val="7030A0"/>
                          </a:solidFill>
                        </a:rPr>
                        <a:t>Dr</a:t>
                      </a:r>
                      <a:r>
                        <a:rPr lang="tr-TR" dirty="0">
                          <a:solidFill>
                            <a:srgbClr val="7030A0"/>
                          </a:solidFill>
                        </a:rPr>
                        <a:t>. </a:t>
                      </a:r>
                      <a:r>
                        <a:rPr lang="tr-TR" dirty="0" err="1">
                          <a:solidFill>
                            <a:srgbClr val="7030A0"/>
                          </a:solidFill>
                        </a:rPr>
                        <a:t>Öğr</a:t>
                      </a:r>
                      <a:r>
                        <a:rPr lang="tr-TR" dirty="0">
                          <a:solidFill>
                            <a:srgbClr val="7030A0"/>
                          </a:solidFill>
                        </a:rPr>
                        <a:t>. Üyesi Nazire MİKAİL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Zootekni Anabilim Dalı </a:t>
                      </a:r>
                      <a:r>
                        <a:rPr lang="tr-TR" dirty="0" smtClean="0">
                          <a:solidFill>
                            <a:srgbClr val="7030A0"/>
                          </a:solidFill>
                        </a:rPr>
                        <a:t>Başkanı</a:t>
                      </a:r>
                    </a:p>
                  </a:txBody>
                  <a:tcPr marL="59232" marR="59232" marT="0" marB="0" anchor="ctr">
                    <a:solidFill>
                      <a:schemeClr val="bg1"/>
                    </a:solidFill>
                  </a:tcPr>
                </a:tc>
                <a:extLst>
                  <a:ext uri="{0D108BD9-81ED-4DB2-BD59-A6C34878D82A}">
                    <a16:rowId xmlns:a16="http://schemas.microsoft.com/office/drawing/2014/main" val="2306077340"/>
                  </a:ext>
                </a:extLst>
              </a:tr>
            </a:tbl>
          </a:graphicData>
        </a:graphic>
      </p:graphicFrame>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1687485" y="565265"/>
            <a:ext cx="7273636" cy="473827"/>
          </a:xfrm>
        </p:spPr>
        <p:txBody>
          <a:bodyPr>
            <a:noAutofit/>
          </a:bodyPr>
          <a:lstStyle/>
          <a:p>
            <a:r>
              <a:rPr lang="tr-TR" sz="2400" b="1" dirty="0" smtClean="0">
                <a:latin typeface="+mn-lt"/>
              </a:rPr>
              <a:t/>
            </a:r>
            <a:br>
              <a:rPr lang="tr-TR" sz="2400" b="1" dirty="0" smtClean="0">
                <a:latin typeface="+mn-lt"/>
              </a:rPr>
            </a:br>
            <a:r>
              <a:rPr lang="tr-TR" sz="2400" b="1" dirty="0" smtClean="0">
                <a:latin typeface="+mn-lt"/>
              </a:rPr>
              <a:t>ENSTİTÜ </a:t>
            </a:r>
            <a:r>
              <a:rPr lang="tr-TR" sz="2400" b="1" dirty="0">
                <a:latin typeface="+mn-lt"/>
              </a:rPr>
              <a:t>KURULU ÜYELERİ</a:t>
            </a:r>
            <a:r>
              <a:rPr lang="tr-TR" sz="2000" b="1" dirty="0"/>
              <a:t/>
            </a:r>
            <a:br>
              <a:rPr lang="tr-TR" sz="2000" b="1" dirty="0"/>
            </a:br>
            <a:endParaRPr lang="tr-TR" sz="2000" dirty="0"/>
          </a:p>
        </p:txBody>
      </p:sp>
      <p:sp>
        <p:nvSpPr>
          <p:cNvPr id="5" name="İçerik Yer Tutucusu 4"/>
          <p:cNvSpPr>
            <a:spLocks noGrp="1"/>
          </p:cNvSpPr>
          <p:nvPr>
            <p:ph idx="1"/>
          </p:nvPr>
        </p:nvSpPr>
        <p:spPr>
          <a:xfrm>
            <a:off x="746760" y="1401676"/>
            <a:ext cx="10515600" cy="4351338"/>
          </a:xfrm>
        </p:spPr>
        <p:txBody>
          <a:bodyPr>
            <a:normAutofit/>
          </a:bodyPr>
          <a:lstStyle/>
          <a:p>
            <a:pPr marL="0" indent="0">
              <a:buNone/>
            </a:pPr>
            <a:r>
              <a:rPr lang="tr-TR" sz="1800" dirty="0" err="1" smtClean="0">
                <a:solidFill>
                  <a:srgbClr val="7030A0"/>
                </a:solidFill>
              </a:rPr>
              <a:t>Dr.Öğr.Üyesi</a:t>
            </a:r>
            <a:r>
              <a:rPr lang="tr-TR" sz="1800" dirty="0" smtClean="0">
                <a:solidFill>
                  <a:srgbClr val="7030A0"/>
                </a:solidFill>
              </a:rPr>
              <a:t>                                        Üye        Matematik ve Fen Bilimleri Eğitimi Anabilim Dalı Başkanı</a:t>
            </a:r>
          </a:p>
          <a:p>
            <a:pPr marL="0" indent="0">
              <a:buNone/>
            </a:pPr>
            <a:r>
              <a:rPr lang="tr-TR" sz="1800" dirty="0" err="1" smtClean="0">
                <a:solidFill>
                  <a:srgbClr val="7030A0"/>
                </a:solidFill>
              </a:rPr>
              <a:t>Doç.Dr</a:t>
            </a:r>
            <a:r>
              <a:rPr lang="tr-TR" sz="1800" dirty="0" smtClean="0">
                <a:solidFill>
                  <a:srgbClr val="7030A0"/>
                </a:solidFill>
              </a:rPr>
              <a:t>. Behçet İNAL                          Üye        Tarımsal </a:t>
            </a:r>
            <a:r>
              <a:rPr lang="tr-TR" sz="1800" dirty="0" err="1" smtClean="0">
                <a:solidFill>
                  <a:srgbClr val="7030A0"/>
                </a:solidFill>
              </a:rPr>
              <a:t>Biyoteknoloji</a:t>
            </a:r>
            <a:r>
              <a:rPr lang="tr-TR" sz="1800" dirty="0" smtClean="0">
                <a:solidFill>
                  <a:srgbClr val="7030A0"/>
                </a:solidFill>
              </a:rPr>
              <a:t> Anabilim Dalı Başkanı</a:t>
            </a:r>
          </a:p>
          <a:p>
            <a:pPr marL="0" indent="0">
              <a:buNone/>
            </a:pPr>
            <a:r>
              <a:rPr lang="tr-TR" sz="1800" dirty="0" err="1" smtClean="0">
                <a:solidFill>
                  <a:srgbClr val="7030A0"/>
                </a:solidFill>
              </a:rPr>
              <a:t>Doç.Dr</a:t>
            </a:r>
            <a:r>
              <a:rPr lang="tr-TR" sz="1800" dirty="0" smtClean="0">
                <a:solidFill>
                  <a:srgbClr val="7030A0"/>
                </a:solidFill>
              </a:rPr>
              <a:t>. Ali Beyhan UÇAK                  Üye        </a:t>
            </a:r>
            <a:r>
              <a:rPr lang="tr-TR" sz="1800" dirty="0" err="1" smtClean="0">
                <a:solidFill>
                  <a:srgbClr val="7030A0"/>
                </a:solidFill>
              </a:rPr>
              <a:t>Biyosistem</a:t>
            </a:r>
            <a:r>
              <a:rPr lang="tr-TR" sz="1800" dirty="0" smtClean="0">
                <a:solidFill>
                  <a:srgbClr val="7030A0"/>
                </a:solidFill>
              </a:rPr>
              <a:t> Mühendisliği Anabilim Dalı Başkanı</a:t>
            </a:r>
          </a:p>
          <a:p>
            <a:pPr marL="0" indent="0">
              <a:buNone/>
            </a:pPr>
            <a:r>
              <a:rPr lang="tr-TR" sz="1800" dirty="0" err="1" smtClean="0">
                <a:solidFill>
                  <a:srgbClr val="7030A0"/>
                </a:solidFill>
              </a:rPr>
              <a:t>Doç.Dr</a:t>
            </a:r>
            <a:r>
              <a:rPr lang="tr-TR" sz="1800" dirty="0" smtClean="0">
                <a:solidFill>
                  <a:srgbClr val="7030A0"/>
                </a:solidFill>
              </a:rPr>
              <a:t>. Yaşar Bahri ERGEN               Üye        Şehir ve Bölge Planlama Anabilim Dalı Başkanı</a:t>
            </a:r>
          </a:p>
          <a:p>
            <a:pPr marL="0" indent="0">
              <a:buNone/>
            </a:pPr>
            <a:endParaRPr lang="tr-TR" sz="1800" dirty="0" smtClean="0">
              <a:solidFill>
                <a:srgbClr val="7030A0"/>
              </a:solidFill>
            </a:endParaRPr>
          </a:p>
          <a:p>
            <a:pPr marL="0" indent="0">
              <a:buNone/>
            </a:pPr>
            <a:endParaRPr lang="tr-TR" sz="1800" dirty="0">
              <a:solidFill>
                <a:srgbClr val="7030A0"/>
              </a:solidFill>
            </a:endParaRPr>
          </a:p>
        </p:txBody>
      </p:sp>
    </p:spTree>
    <p:extLst>
      <p:ext uri="{BB962C8B-B14F-4D97-AF65-F5344CB8AC3E}">
        <p14:creationId xmlns:p14="http://schemas.microsoft.com/office/powerpoint/2010/main" val="379317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333651" y="0"/>
            <a:ext cx="6764482" cy="461665"/>
          </a:xfrm>
          <a:prstGeom prst="rect">
            <a:avLst/>
          </a:prstGeom>
          <a:noFill/>
        </p:spPr>
        <p:txBody>
          <a:bodyPr wrap="square" rtlCol="0">
            <a:spAutoFit/>
          </a:bodyPr>
          <a:lstStyle/>
          <a:p>
            <a:r>
              <a:rPr lang="tr-TR" sz="2400" b="1" dirty="0" smtClean="0"/>
              <a:t>YILLAR İTİBARİYLE MEZUN ÖĞRENCİ DURUMU</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3819108201"/>
              </p:ext>
            </p:extLst>
          </p:nvPr>
        </p:nvGraphicFramePr>
        <p:xfrm>
          <a:off x="980902" y="1101099"/>
          <a:ext cx="8986057" cy="5008331"/>
        </p:xfrm>
        <a:graphic>
          <a:graphicData uri="http://schemas.openxmlformats.org/drawingml/2006/table">
            <a:tbl>
              <a:tblPr firstRow="1" bandRow="1"/>
              <a:tblGrid>
                <a:gridCol w="5285204">
                  <a:extLst>
                    <a:ext uri="{9D8B030D-6E8A-4147-A177-3AD203B41FA5}">
                      <a16:colId xmlns:a16="http://schemas.microsoft.com/office/drawing/2014/main" val="3286712525"/>
                    </a:ext>
                  </a:extLst>
                </a:gridCol>
                <a:gridCol w="834506">
                  <a:extLst>
                    <a:ext uri="{9D8B030D-6E8A-4147-A177-3AD203B41FA5}">
                      <a16:colId xmlns:a16="http://schemas.microsoft.com/office/drawing/2014/main" val="928019110"/>
                    </a:ext>
                  </a:extLst>
                </a:gridCol>
                <a:gridCol w="834506">
                  <a:extLst>
                    <a:ext uri="{9D8B030D-6E8A-4147-A177-3AD203B41FA5}">
                      <a16:colId xmlns:a16="http://schemas.microsoft.com/office/drawing/2014/main" val="4228389407"/>
                    </a:ext>
                  </a:extLst>
                </a:gridCol>
                <a:gridCol w="834506">
                  <a:extLst>
                    <a:ext uri="{9D8B030D-6E8A-4147-A177-3AD203B41FA5}">
                      <a16:colId xmlns:a16="http://schemas.microsoft.com/office/drawing/2014/main" val="1275029506"/>
                    </a:ext>
                  </a:extLst>
                </a:gridCol>
                <a:gridCol w="1197335">
                  <a:extLst>
                    <a:ext uri="{9D8B030D-6E8A-4147-A177-3AD203B41FA5}">
                      <a16:colId xmlns:a16="http://schemas.microsoft.com/office/drawing/2014/main" val="1225457889"/>
                    </a:ext>
                  </a:extLst>
                </a:gridCol>
              </a:tblGrid>
              <a:tr h="260762">
                <a:tc>
                  <a:txBody>
                    <a:bodyPr/>
                    <a:lstStyle/>
                    <a:p>
                      <a:pPr>
                        <a:lnSpc>
                          <a:spcPct val="107000"/>
                        </a:lnSpc>
                        <a:spcAft>
                          <a:spcPts val="0"/>
                        </a:spcAft>
                      </a:pPr>
                      <a:endParaRPr lang="tr-TR" sz="1400" b="1" kern="1200"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0"/>
                        </a:spcAft>
                      </a:pPr>
                      <a:r>
                        <a:rPr lang="tr-TR" sz="1400" b="1" kern="1200" dirty="0" smtClea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PROGRAM</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0000"/>
                    </a:solidFill>
                  </a:tcPr>
                </a:tc>
                <a:tc>
                  <a:txBody>
                    <a:bodyPr/>
                    <a:lstStyle/>
                    <a:p>
                      <a:pPr>
                        <a:lnSpc>
                          <a:spcPct val="107000"/>
                        </a:lnSpc>
                        <a:spcAft>
                          <a:spcPts val="0"/>
                        </a:spcAft>
                      </a:pPr>
                      <a:r>
                        <a:rPr lang="tr-TR" sz="1400" b="1" kern="120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ÖNCEKİ YILLAR</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0000"/>
                    </a:solidFill>
                  </a:tcPr>
                </a:tc>
                <a:tc>
                  <a:txBody>
                    <a:bodyPr/>
                    <a:lstStyle/>
                    <a:p>
                      <a:pPr>
                        <a:lnSpc>
                          <a:spcPct val="107000"/>
                        </a:lnSpc>
                        <a:spcAft>
                          <a:spcPts val="0"/>
                        </a:spcAft>
                      </a:pPr>
                      <a:r>
                        <a:rPr lang="tr-TR" sz="1400" b="1" kern="120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2018</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0000"/>
                    </a:solidFill>
                  </a:tcPr>
                </a:tc>
                <a:tc>
                  <a:txBody>
                    <a:bodyPr/>
                    <a:lstStyle/>
                    <a:p>
                      <a:pPr>
                        <a:lnSpc>
                          <a:spcPct val="107000"/>
                        </a:lnSpc>
                        <a:spcAft>
                          <a:spcPts val="0"/>
                        </a:spcAft>
                      </a:pPr>
                      <a:r>
                        <a:rPr lang="tr-TR" sz="1400" b="1" kern="120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2019</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0000"/>
                    </a:solidFill>
                  </a:tcPr>
                </a:tc>
                <a:tc>
                  <a:txBody>
                    <a:bodyPr/>
                    <a:lstStyle/>
                    <a:p>
                      <a:pPr>
                        <a:lnSpc>
                          <a:spcPct val="107000"/>
                        </a:lnSpc>
                        <a:spcAft>
                          <a:spcPts val="0"/>
                        </a:spcAft>
                      </a:pPr>
                      <a:r>
                        <a:rPr lang="tr-TR" sz="1400" b="1" kern="120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TOPLAM</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C00000"/>
                    </a:solidFill>
                  </a:tcPr>
                </a:tc>
                <a:extLst>
                  <a:ext uri="{0D108BD9-81ED-4DB2-BD59-A6C34878D82A}">
                    <a16:rowId xmlns:a16="http://schemas.microsoft.com/office/drawing/2014/main" val="4271000571"/>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Bahçe Bitkileri ABD (Ortak)</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31</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49917047"/>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Biyoloji ABD (Ortak)</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8</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rowSpan="2">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15</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715699460"/>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Biyoloji ABD </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2</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1954744559"/>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Elektrik-Elektronik Mühendisliği ABD (Ortak)</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2</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rowSpan="3">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38</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451368359"/>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Elektrik Elektronik Mühendisliği ABD</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9</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10</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11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3882538526"/>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Elektrik Elektronik Mühendisliği ABD (Doktora)</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 </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 </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206114463"/>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Tarla Bitkileri ABD(Ortak)</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rowSpan="3">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904829102"/>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Tarla Bitkileri ABD</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8</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14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2688478630"/>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Tarla Bitkileri ABD (Doktora)</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 </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 </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2</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2563004569"/>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Zootekni ABD (Ortak)</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rowSpan="2">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504169862"/>
                  </a:ext>
                </a:extLst>
              </a:tr>
              <a:tr h="246228">
                <a:tc>
                  <a:txBody>
                    <a:bodyPr/>
                    <a:lstStyle/>
                    <a:p>
                      <a:pPr>
                        <a:lnSpc>
                          <a:spcPct val="107000"/>
                        </a:lnSpc>
                        <a:spcAft>
                          <a:spcPts val="0"/>
                        </a:spcAft>
                      </a:pPr>
                      <a:r>
                        <a:rPr lang="tr-TR"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Zootekni ABD</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408512589"/>
                  </a:ext>
                </a:extLst>
              </a:tr>
              <a:tr h="246228">
                <a:tc>
                  <a:txBody>
                    <a:bodyPr/>
                    <a:lstStyle/>
                    <a:p>
                      <a:pP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Gıda Mühendisliği ABD (Ortak)</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rowSpan="2">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16</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309975993"/>
                  </a:ext>
                </a:extLst>
              </a:tr>
              <a:tr h="246228">
                <a:tc>
                  <a:txBody>
                    <a:bodyPr/>
                    <a:lstStyle/>
                    <a:p>
                      <a:pP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Gıda Mühendisliği ABD</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dirty="0">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a:effectLst/>
                          <a:latin typeface="Arial" panose="020B0604020202020204" pitchFamily="34" charset="0"/>
                          <a:ea typeface="Times New Roman" panose="02020603050405020304" pitchFamily="18" charset="0"/>
                          <a:cs typeface="Times New Roman" panose="02020603050405020304" pitchFamily="18" charset="0"/>
                        </a:rPr>
                        <a:t>7</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vMerge="1">
                  <a:txBody>
                    <a:bodyPr/>
                    <a:lstStyle/>
                    <a:p>
                      <a:endParaRPr lang="tr-TR"/>
                    </a:p>
                  </a:txBody>
                  <a:tcPr/>
                </a:tc>
                <a:extLst>
                  <a:ext uri="{0D108BD9-81ED-4DB2-BD59-A6C34878D82A}">
                    <a16:rowId xmlns:a16="http://schemas.microsoft.com/office/drawing/2014/main" val="1558156271"/>
                  </a:ext>
                </a:extLst>
              </a:tr>
              <a:tr h="246228">
                <a:tc>
                  <a:txBody>
                    <a:bodyPr/>
                    <a:lstStyle/>
                    <a:p>
                      <a:pPr>
                        <a:lnSpc>
                          <a:spcPct val="107000"/>
                        </a:lnSpc>
                        <a:spcAft>
                          <a:spcPts val="0"/>
                        </a:spcAft>
                      </a:pPr>
                      <a:r>
                        <a:rPr lang="tr-TR"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Kimya ABD</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5</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dirty="0">
                          <a:effectLst/>
                          <a:latin typeface="Arial" panose="020B0604020202020204" pitchFamily="34" charset="0"/>
                          <a:ea typeface="Times New Roman" panose="02020603050405020304" pitchFamily="18" charset="0"/>
                          <a:cs typeface="Times New Roman" panose="02020603050405020304" pitchFamily="18" charset="0"/>
                        </a:rPr>
                        <a:t>9</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483740280"/>
                  </a:ext>
                </a:extLst>
              </a:tr>
              <a:tr h="246228">
                <a:tc>
                  <a:txBody>
                    <a:bodyPr/>
                    <a:lstStyle/>
                    <a:p>
                      <a:pPr>
                        <a:lnSpc>
                          <a:spcPct val="107000"/>
                        </a:lnSpc>
                        <a:spcAft>
                          <a:spcPts val="0"/>
                        </a:spcAft>
                      </a:pPr>
                      <a:r>
                        <a:rPr lang="tr-TR"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Kimya Mühendisliği ABD</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dirty="0">
                          <a:effectLst/>
                          <a:latin typeface="Arial" panose="020B0604020202020204" pitchFamily="34" charset="0"/>
                          <a:ea typeface="Times New Roman" panose="02020603050405020304" pitchFamily="18" charset="0"/>
                          <a:cs typeface="Times New Roman" panose="02020603050405020304" pitchFamily="18" charset="0"/>
                        </a:rPr>
                        <a:t>6</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12</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371152184"/>
                  </a:ext>
                </a:extLst>
              </a:tr>
              <a:tr h="246228">
                <a:tc>
                  <a:txBody>
                    <a:bodyPr/>
                    <a:lstStyle/>
                    <a:p>
                      <a:pP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Matematik ABD</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7</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16</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518049914"/>
                  </a:ext>
                </a:extLst>
              </a:tr>
              <a:tr h="246228">
                <a:tc>
                  <a:txBody>
                    <a:bodyPr/>
                    <a:lstStyle/>
                    <a:p>
                      <a:pP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Fizik ABD</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1200" b="1">
                        <a:effectLst/>
                        <a:latin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4</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670236634"/>
                  </a:ext>
                </a:extLst>
              </a:tr>
              <a:tr h="246228">
                <a:tc>
                  <a:txBody>
                    <a:bodyPr/>
                    <a:lstStyle/>
                    <a:p>
                      <a:pPr>
                        <a:lnSpc>
                          <a:spcPct val="107000"/>
                        </a:lnSpc>
                        <a:spcAft>
                          <a:spcPts val="0"/>
                        </a:spcAft>
                      </a:pPr>
                      <a:r>
                        <a:rPr lang="tr-TR" sz="12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TOPLAM</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73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52</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83</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1200" b="1" kern="12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208</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54160" marR="54160" marT="27080" marB="2708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920694223"/>
                  </a:ext>
                </a:extLst>
              </a:tr>
            </a:tbl>
          </a:graphicData>
        </a:graphic>
      </p:graphicFrame>
    </p:spTree>
    <p:extLst>
      <p:ext uri="{BB962C8B-B14F-4D97-AF65-F5344CB8AC3E}">
        <p14:creationId xmlns:p14="http://schemas.microsoft.com/office/powerpoint/2010/main" val="3029549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a:t>
            </a:r>
            <a:endParaRPr lang="tr-TR" sz="2400" b="1" dirty="0"/>
          </a:p>
        </p:txBody>
      </p:sp>
      <p:graphicFrame>
        <p:nvGraphicFramePr>
          <p:cNvPr id="6" name="İçerik Yer Tutucusu 6"/>
          <p:cNvGraphicFramePr>
            <a:graphicFrameLocks noGrp="1"/>
          </p:cNvGraphicFramePr>
          <p:nvPr>
            <p:ph idx="1"/>
            <p:extLst>
              <p:ext uri="{D42A27DB-BD31-4B8C-83A1-F6EECF244321}">
                <p14:modId xmlns:p14="http://schemas.microsoft.com/office/powerpoint/2010/main" val="2065966065"/>
              </p:ext>
            </p:extLst>
          </p:nvPr>
        </p:nvGraphicFramePr>
        <p:xfrm>
          <a:off x="720833" y="1385565"/>
          <a:ext cx="10547465" cy="4451157"/>
        </p:xfrm>
        <a:graphic>
          <a:graphicData uri="http://schemas.openxmlformats.org/drawingml/2006/chart">
            <c:chart xmlns:c="http://schemas.openxmlformats.org/drawingml/2006/chart" xmlns:r="http://schemas.openxmlformats.org/officeDocument/2006/relationships" r:id="rId2"/>
          </a:graphicData>
        </a:graphic>
      </p:graphicFrame>
      <p:sp>
        <p:nvSpPr>
          <p:cNvPr id="4" name="Metin kutusu 1"/>
          <p:cNvSpPr txBox="1"/>
          <p:nvPr/>
        </p:nvSpPr>
        <p:spPr>
          <a:xfrm>
            <a:off x="1249434" y="52252"/>
            <a:ext cx="9592738" cy="461665"/>
          </a:xfrm>
          <a:prstGeom prst="rect">
            <a:avLst/>
          </a:prstGeom>
          <a:noFill/>
        </p:spPr>
        <p:txBody>
          <a:bodyPr wrap="square" rtlCol="0">
            <a:spAutoFit/>
          </a:bodyPr>
          <a:lstStyle/>
          <a:p>
            <a:r>
              <a:rPr lang="tr-TR" sz="2400" b="1" dirty="0" smtClean="0"/>
              <a:t>YILLAR İTİBARİYLE MEZUN ÖĞRENCİ SAYILARININ GRAFİKSEL GÖSTERİMİ</a:t>
            </a:r>
            <a:endParaRPr lang="tr-TR" sz="2400" b="1" dirty="0"/>
          </a:p>
        </p:txBody>
      </p:sp>
    </p:spTree>
    <p:extLst>
      <p:ext uri="{BB962C8B-B14F-4D97-AF65-F5344CB8AC3E}">
        <p14:creationId xmlns:p14="http://schemas.microsoft.com/office/powerpoint/2010/main" val="35177669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894413" y="545076"/>
            <a:ext cx="6596445" cy="461665"/>
          </a:xfrm>
          <a:prstGeom prst="rect">
            <a:avLst/>
          </a:prstGeom>
          <a:noFill/>
        </p:spPr>
        <p:txBody>
          <a:bodyPr wrap="square" rtlCol="0">
            <a:spAutoFit/>
          </a:bodyPr>
          <a:lstStyle/>
          <a:p>
            <a:r>
              <a:rPr lang="tr-TR" sz="2400" b="1" dirty="0" smtClean="0"/>
              <a:t>YILLARA GÖRE LİSANSÜSTÜ ÖĞRENCİ SAYILARI</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1493184817"/>
              </p:ext>
            </p:extLst>
          </p:nvPr>
        </p:nvGraphicFramePr>
        <p:xfrm>
          <a:off x="673331" y="1097281"/>
          <a:ext cx="10698479" cy="5108438"/>
        </p:xfrm>
        <a:graphic>
          <a:graphicData uri="http://schemas.openxmlformats.org/drawingml/2006/table">
            <a:tbl>
              <a:tblPr firstRow="1" bandRow="1"/>
              <a:tblGrid>
                <a:gridCol w="4810349">
                  <a:extLst>
                    <a:ext uri="{9D8B030D-6E8A-4147-A177-3AD203B41FA5}">
                      <a16:colId xmlns:a16="http://schemas.microsoft.com/office/drawing/2014/main" val="1426640979"/>
                    </a:ext>
                  </a:extLst>
                </a:gridCol>
                <a:gridCol w="1391974">
                  <a:extLst>
                    <a:ext uri="{9D8B030D-6E8A-4147-A177-3AD203B41FA5}">
                      <a16:colId xmlns:a16="http://schemas.microsoft.com/office/drawing/2014/main" val="4164208884"/>
                    </a:ext>
                  </a:extLst>
                </a:gridCol>
                <a:gridCol w="1498467">
                  <a:extLst>
                    <a:ext uri="{9D8B030D-6E8A-4147-A177-3AD203B41FA5}">
                      <a16:colId xmlns:a16="http://schemas.microsoft.com/office/drawing/2014/main" val="2677976750"/>
                    </a:ext>
                  </a:extLst>
                </a:gridCol>
                <a:gridCol w="1606470">
                  <a:extLst>
                    <a:ext uri="{9D8B030D-6E8A-4147-A177-3AD203B41FA5}">
                      <a16:colId xmlns:a16="http://schemas.microsoft.com/office/drawing/2014/main" val="956468592"/>
                    </a:ext>
                  </a:extLst>
                </a:gridCol>
                <a:gridCol w="1391219">
                  <a:extLst>
                    <a:ext uri="{9D8B030D-6E8A-4147-A177-3AD203B41FA5}">
                      <a16:colId xmlns:a16="http://schemas.microsoft.com/office/drawing/2014/main" val="3744133500"/>
                    </a:ext>
                  </a:extLst>
                </a:gridCol>
              </a:tblGrid>
              <a:tr h="222106">
                <a:tc>
                  <a:txBody>
                    <a:bodyPr/>
                    <a:lstStyle/>
                    <a:p>
                      <a:pPr>
                        <a:lnSpc>
                          <a:spcPct val="107000"/>
                        </a:lnSpc>
                        <a:spcAft>
                          <a:spcPts val="0"/>
                        </a:spcAft>
                      </a:pPr>
                      <a:r>
                        <a:rPr lang="tr-TR" sz="900" b="1" kern="12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PROGRAM</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2016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2017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2018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b="1"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2019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779971282"/>
                  </a:ext>
                </a:extLst>
              </a:tr>
              <a:tr h="222106">
                <a:tc>
                  <a:txBody>
                    <a:bodyPr/>
                    <a:lstStyle/>
                    <a:p>
                      <a:pPr>
                        <a:lnSpc>
                          <a:spcPct val="107000"/>
                        </a:lnSpc>
                        <a:spcAft>
                          <a:spcPts val="0"/>
                        </a:spcAft>
                      </a:pPr>
                      <a:r>
                        <a:rPr lang="tr-TR" sz="900" kern="120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YÜKSEK LİSANS</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spcAft>
                          <a:spcPts val="0"/>
                        </a:spcAft>
                      </a:pPr>
                      <a:r>
                        <a:rPr lang="tr-TR" sz="900">
                          <a:effectLst/>
                          <a:latin typeface="Arial" panose="020B0604020202020204" pitchFamily="34" charset="0"/>
                          <a:ea typeface="Times New Roman" panose="02020603050405020304" pitchFamily="18" charset="0"/>
                          <a:cs typeface="Times New Roman" panose="02020603050405020304" pitchFamily="18"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spcAft>
                          <a:spcPts val="0"/>
                        </a:spcAft>
                      </a:pPr>
                      <a:r>
                        <a:rPr lang="tr-TR" sz="5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spcAft>
                          <a:spcPts val="0"/>
                        </a:spcAft>
                      </a:pPr>
                      <a:r>
                        <a:rPr lang="tr-TR" sz="5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pPr>
                      <a:endParaRPr lang="tr-TR" sz="500">
                        <a:effectLst/>
                        <a:latin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289475685"/>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Bahçe Bitkileri ABD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870425376"/>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Biyoloji ABD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20</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767856553"/>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Elektrik Elektronik Mühendisliği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33</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20</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850091133"/>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Tarla Bitkileri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56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58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57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dirty="0" smtClean="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47</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610330019"/>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Zootekni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34</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07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808598760"/>
                  </a:ext>
                </a:extLst>
              </a:tr>
              <a:tr h="222106">
                <a:tc>
                  <a:txBody>
                    <a:bodyPr/>
                    <a:lstStyle/>
                    <a:p>
                      <a:pP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Gıda Mühendisliği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20</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22</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58154098"/>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Kimya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30</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31</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20</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470838167"/>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Kimya Mühendisliği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23</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20</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462935137"/>
                  </a:ext>
                </a:extLst>
              </a:tr>
              <a:tr h="222106">
                <a:tc>
                  <a:txBody>
                    <a:bodyPr/>
                    <a:lstStyle/>
                    <a:p>
                      <a:pPr>
                        <a:lnSpc>
                          <a:spcPct val="107000"/>
                        </a:lnSpc>
                        <a:spcAft>
                          <a:spcPts val="0"/>
                        </a:spcAft>
                      </a:pPr>
                      <a:r>
                        <a:rPr lang="tr-TR" sz="900" kern="12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Matematik ABD</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33</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852599519"/>
                  </a:ext>
                </a:extLst>
              </a:tr>
              <a:tr h="222106">
                <a:tc>
                  <a:txBody>
                    <a:bodyPr/>
                    <a:lstStyle/>
                    <a:p>
                      <a:pP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Fizik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6</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11</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272434515"/>
                  </a:ext>
                </a:extLst>
              </a:tr>
              <a:tr h="222106">
                <a:tc>
                  <a:txBody>
                    <a:bodyPr/>
                    <a:lstStyle/>
                    <a:p>
                      <a:pP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Matematik ve Fen Bilimleri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19</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4151698969"/>
                  </a:ext>
                </a:extLst>
              </a:tr>
              <a:tr h="222106">
                <a:tc>
                  <a:txBody>
                    <a:bodyPr/>
                    <a:lstStyle/>
                    <a:p>
                      <a:pP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Şehir ve Bölge Planlama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24</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909703893"/>
                  </a:ext>
                </a:extLst>
              </a:tr>
              <a:tr h="222106">
                <a:tc>
                  <a:txBody>
                    <a:bodyPr/>
                    <a:lstStyle/>
                    <a:p>
                      <a:pP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Tarımsal Biyoteknoloji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17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293914859"/>
                  </a:ext>
                </a:extLst>
              </a:tr>
              <a:tr h="222106">
                <a:tc>
                  <a:txBody>
                    <a:bodyPr/>
                    <a:lstStyle/>
                    <a:p>
                      <a:pP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Biyosistem Mühendisliği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553797575"/>
                  </a:ext>
                </a:extLst>
              </a:tr>
              <a:tr h="222106">
                <a:tc>
                  <a:txBody>
                    <a:bodyPr/>
                    <a:lstStyle/>
                    <a:p>
                      <a:pPr>
                        <a:lnSpc>
                          <a:spcPct val="107000"/>
                        </a:lnSpc>
                        <a:spcAft>
                          <a:spcPts val="0"/>
                        </a:spcAft>
                      </a:pPr>
                      <a:r>
                        <a:rPr lang="tr-TR" sz="900" kern="1200">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DOKTORA</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spcAft>
                          <a:spcPts val="0"/>
                        </a:spcAft>
                      </a:pPr>
                      <a:r>
                        <a:rPr lang="tr-TR" sz="900">
                          <a:effectLst/>
                          <a:latin typeface="Arial" panose="020B0604020202020204" pitchFamily="34" charset="0"/>
                          <a:ea typeface="Times New Roman" panose="02020603050405020304" pitchFamily="18" charset="0"/>
                          <a:cs typeface="Times New Roman" panose="02020603050405020304" pitchFamily="18"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spcAft>
                          <a:spcPts val="0"/>
                        </a:spcAft>
                      </a:pPr>
                      <a:r>
                        <a:rPr lang="tr-TR" sz="5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nSpc>
                          <a:spcPct val="107000"/>
                        </a:lnSpc>
                        <a:spcAft>
                          <a:spcPts val="0"/>
                        </a:spcAft>
                      </a:pPr>
                      <a:r>
                        <a:rPr lang="tr-TR" sz="5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626676500"/>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Elektrik Elektronik Mühendisliği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3</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870486425"/>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Tarla Bitkileri ABD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6</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7</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087471658"/>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Kimya Mühendisliği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dirty="0" smtClean="0">
                          <a:solidFill>
                            <a:srgbClr val="7030A0"/>
                          </a:solidFill>
                          <a:effectLst/>
                          <a:latin typeface="Calibri" panose="020F0502020204030204" pitchFamily="34" charset="0"/>
                          <a:ea typeface="Calibri" panose="020F0502020204030204" pitchFamily="34" charset="0"/>
                          <a:cs typeface="Calibri" panose="020F0502020204030204" pitchFamily="34" charset="0"/>
                        </a:rPr>
                        <a:t>-</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3245896115"/>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Matematik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2848457386"/>
                  </a:ext>
                </a:extLst>
              </a:tr>
              <a:tr h="222106">
                <a:tc>
                  <a:txBody>
                    <a:bodyPr/>
                    <a:lstStyle/>
                    <a:p>
                      <a:pPr>
                        <a:lnSpc>
                          <a:spcPct val="107000"/>
                        </a:lnSpc>
                        <a:spcAft>
                          <a:spcPts val="0"/>
                        </a:spcAft>
                      </a:pPr>
                      <a:r>
                        <a:rPr lang="tr-TR" sz="900" kern="1200">
                          <a:solidFill>
                            <a:srgbClr val="7030A0"/>
                          </a:solidFill>
                          <a:effectLst/>
                          <a:latin typeface="Arial" panose="020B0604020202020204" pitchFamily="34" charset="0"/>
                          <a:ea typeface="Times New Roman" panose="02020603050405020304" pitchFamily="18" charset="0"/>
                          <a:cs typeface="Times New Roman" panose="02020603050405020304" pitchFamily="18" charset="0"/>
                        </a:rPr>
                        <a:t>Kimya ABD</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 </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dirty="0" smtClean="0">
                          <a:solidFill>
                            <a:srgbClr val="7030A0"/>
                          </a:solidFill>
                          <a:effectLst/>
                          <a:latin typeface="Calibri" panose="020F0502020204030204" pitchFamily="34" charset="0"/>
                          <a:ea typeface="Calibri" panose="020F0502020204030204" pitchFamily="34" charset="0"/>
                          <a:cs typeface="Calibri" panose="020F0502020204030204" pitchFamily="34" charset="0"/>
                        </a:rPr>
                        <a:t>1</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832458704"/>
                  </a:ext>
                </a:extLst>
              </a:tr>
              <a:tr h="222106">
                <a:tc>
                  <a:txBody>
                    <a:bodyPr/>
                    <a:lstStyle/>
                    <a:p>
                      <a:pPr>
                        <a:lnSpc>
                          <a:spcPct val="107000"/>
                        </a:lnSpc>
                        <a:spcAft>
                          <a:spcPts val="0"/>
                        </a:spcAft>
                      </a:pPr>
                      <a:r>
                        <a:rPr lang="tr-TR" sz="900"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TOPLAM</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305</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301</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288</a:t>
                      </a:r>
                      <a:endParaRPr lang="tr-TR" sz="5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tc>
                  <a:txBody>
                    <a:bodyPr/>
                    <a:lstStyle/>
                    <a:p>
                      <a:pPr algn="ctr">
                        <a:lnSpc>
                          <a:spcPct val="107000"/>
                        </a:lnSpc>
                        <a:spcAft>
                          <a:spcPts val="0"/>
                        </a:spcAft>
                      </a:pPr>
                      <a:r>
                        <a:rPr lang="tr-TR" sz="900" kern="120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287</a:t>
                      </a:r>
                      <a:endParaRPr lang="tr-TR" sz="500" dirty="0">
                        <a:effectLst/>
                        <a:latin typeface="Calibri" panose="020F0502020204030204" pitchFamily="34" charset="0"/>
                        <a:ea typeface="Calibri" panose="020F0502020204030204" pitchFamily="34" charset="0"/>
                        <a:cs typeface="Times New Roman" panose="02020603050405020304" pitchFamily="18" charset="0"/>
                      </a:endParaRPr>
                    </a:p>
                  </a:txBody>
                  <a:tcPr marL="44941" marR="44941" marT="22470" marB="2247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DD7EE"/>
                    </a:solidFill>
                  </a:tcPr>
                </a:tc>
                <a:extLst>
                  <a:ext uri="{0D108BD9-81ED-4DB2-BD59-A6C34878D82A}">
                    <a16:rowId xmlns:a16="http://schemas.microsoft.com/office/drawing/2014/main" val="1135917830"/>
                  </a:ext>
                </a:extLst>
              </a:tr>
            </a:tbl>
          </a:graphicData>
        </a:graphic>
      </p:graphicFrame>
    </p:spTree>
    <p:extLst>
      <p:ext uri="{BB962C8B-B14F-4D97-AF65-F5344CB8AC3E}">
        <p14:creationId xmlns:p14="http://schemas.microsoft.com/office/powerpoint/2010/main" val="29577174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6"/>
          <p:cNvGraphicFramePr>
            <a:graphicFrameLocks/>
          </p:cNvGraphicFramePr>
          <p:nvPr>
            <p:extLst>
              <p:ext uri="{D42A27DB-BD31-4B8C-83A1-F6EECF244321}">
                <p14:modId xmlns:p14="http://schemas.microsoft.com/office/powerpoint/2010/main" val="4287660187"/>
              </p:ext>
            </p:extLst>
          </p:nvPr>
        </p:nvGraphicFramePr>
        <p:xfrm>
          <a:off x="1044287" y="1175442"/>
          <a:ext cx="8229600" cy="4371975"/>
        </p:xfrm>
        <a:graphic>
          <a:graphicData uri="http://schemas.openxmlformats.org/drawingml/2006/chart">
            <c:chart xmlns:c="http://schemas.openxmlformats.org/drawingml/2006/chart" xmlns:r="http://schemas.openxmlformats.org/officeDocument/2006/relationships" r:id="rId2"/>
          </a:graphicData>
        </a:graphic>
      </p:graphicFrame>
      <p:sp>
        <p:nvSpPr>
          <p:cNvPr id="4" name="Metin kutusu 1"/>
          <p:cNvSpPr txBox="1"/>
          <p:nvPr/>
        </p:nvSpPr>
        <p:spPr>
          <a:xfrm>
            <a:off x="1646217" y="587828"/>
            <a:ext cx="9679279" cy="461665"/>
          </a:xfrm>
          <a:prstGeom prst="rect">
            <a:avLst/>
          </a:prstGeom>
          <a:noFill/>
        </p:spPr>
        <p:txBody>
          <a:bodyPr wrap="square" rtlCol="0">
            <a:spAutoFit/>
          </a:bodyPr>
          <a:lstStyle/>
          <a:p>
            <a:r>
              <a:rPr lang="tr-TR" sz="2400" b="1" dirty="0" smtClean="0"/>
              <a:t>YILLARA GÖRE LİSANSÜSTÜ ÖĞRENCİ SAYILARININ GRAFİKSEL GÖSTERİMİ</a:t>
            </a:r>
            <a:endParaRPr lang="tr-TR" sz="2400" b="1" dirty="0"/>
          </a:p>
        </p:txBody>
      </p:sp>
    </p:spTree>
    <p:extLst>
      <p:ext uri="{BB962C8B-B14F-4D97-AF65-F5344CB8AC3E}">
        <p14:creationId xmlns:p14="http://schemas.microsoft.com/office/powerpoint/2010/main" val="2082411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AKTİF ÖĞRENCİ DURUMLARI</a:t>
            </a:r>
            <a:endParaRPr lang="tr-TR" sz="2400" b="1" dirty="0"/>
          </a:p>
        </p:txBody>
      </p:sp>
      <p:sp>
        <p:nvSpPr>
          <p:cNvPr id="3" name="Dikdörtgen 2"/>
          <p:cNvSpPr/>
          <p:nvPr/>
        </p:nvSpPr>
        <p:spPr>
          <a:xfrm>
            <a:off x="1219200" y="1266825"/>
            <a:ext cx="10119359" cy="4524315"/>
          </a:xfrm>
          <a:prstGeom prst="rect">
            <a:avLst/>
          </a:prstGeom>
        </p:spPr>
        <p:txBody>
          <a:bodyPr wrap="square">
            <a:spAutoFit/>
          </a:bodyPr>
          <a:lstStyle/>
          <a:p>
            <a:r>
              <a:rPr lang="tr-TR" altLang="tr-TR" b="1" u="sng" dirty="0">
                <a:solidFill>
                  <a:srgbClr val="FF0000"/>
                </a:solidFill>
              </a:rPr>
              <a:t>Anabilim</a:t>
            </a: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r>
              <a:rPr lang="tr-TR" altLang="tr-TR" b="1" dirty="0" smtClean="0">
                <a:solidFill>
                  <a:srgbClr val="FF0000"/>
                </a:solidFill>
              </a:rPr>
              <a:t>               Yüksek Lisans               Doktora                    </a:t>
            </a:r>
            <a:r>
              <a:rPr lang="tr-TR" altLang="tr-TR" b="1" u="sng" dirty="0" smtClean="0">
                <a:solidFill>
                  <a:srgbClr val="FF0000"/>
                </a:solidFill>
              </a:rPr>
              <a:t>Toplam</a:t>
            </a:r>
            <a:endParaRPr lang="tr-TR" altLang="tr-TR" b="1" u="sng" dirty="0">
              <a:solidFill>
                <a:srgbClr val="FF0000"/>
              </a:solidFill>
            </a:endParaRPr>
          </a:p>
          <a:p>
            <a:pPr>
              <a:buFontTx/>
              <a:buNone/>
            </a:pPr>
            <a:r>
              <a:rPr lang="tr-TR" altLang="tr-TR" b="1" dirty="0">
                <a:solidFill>
                  <a:srgbClr val="FF0000"/>
                </a:solidFill>
              </a:rPr>
              <a:t>	</a:t>
            </a:r>
            <a:r>
              <a:rPr lang="tr-TR" altLang="tr-TR" b="1" dirty="0" smtClean="0">
                <a:solidFill>
                  <a:srgbClr val="FF0000"/>
                </a:solidFill>
              </a:rPr>
              <a:t>           </a:t>
            </a:r>
            <a:r>
              <a:rPr lang="tr-TR" altLang="tr-TR" b="1" dirty="0">
                <a:solidFill>
                  <a:srgbClr val="FF0000"/>
                </a:solidFill>
              </a:rPr>
              <a:t>	</a:t>
            </a:r>
            <a:endParaRPr lang="tr-TR" altLang="tr-TR" u="sng" dirty="0" smtClean="0">
              <a:solidFill>
                <a:schemeClr val="accent1"/>
              </a:solidFill>
            </a:endParaRPr>
          </a:p>
          <a:p>
            <a:r>
              <a:rPr lang="tr-TR" altLang="tr-TR" dirty="0" smtClean="0">
                <a:solidFill>
                  <a:srgbClr val="7030A0"/>
                </a:solidFill>
              </a:rPr>
              <a:t>Bahçe Bitkileri		                		          29                                                             29</a:t>
            </a:r>
          </a:p>
          <a:p>
            <a:r>
              <a:rPr lang="tr-TR" altLang="tr-TR" dirty="0" smtClean="0">
                <a:solidFill>
                  <a:srgbClr val="7030A0"/>
                </a:solidFill>
              </a:rPr>
              <a:t>Biyoloji</a:t>
            </a:r>
            <a:r>
              <a:rPr lang="tr-TR" altLang="tr-TR" dirty="0">
                <a:solidFill>
                  <a:srgbClr val="7030A0"/>
                </a:solidFill>
              </a:rPr>
              <a:t>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16                                                             16</a:t>
            </a:r>
            <a:endParaRPr lang="tr-TR" altLang="tr-TR" dirty="0">
              <a:solidFill>
                <a:srgbClr val="7030A0"/>
              </a:solidFill>
            </a:endParaRPr>
          </a:p>
          <a:p>
            <a:r>
              <a:rPr lang="tr-TR" altLang="tr-TR" dirty="0">
                <a:solidFill>
                  <a:srgbClr val="7030A0"/>
                </a:solidFill>
              </a:rPr>
              <a:t>Elektrik-Elektronik Müh</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17                              3                             20</a:t>
            </a:r>
            <a:endParaRPr lang="tr-TR" altLang="tr-TR" dirty="0">
              <a:solidFill>
                <a:srgbClr val="7030A0"/>
              </a:solidFill>
            </a:endParaRPr>
          </a:p>
          <a:p>
            <a:r>
              <a:rPr lang="tr-TR" altLang="tr-TR" dirty="0">
                <a:solidFill>
                  <a:srgbClr val="7030A0"/>
                </a:solidFill>
              </a:rPr>
              <a:t>Fizik			              </a:t>
            </a:r>
            <a:r>
              <a:rPr lang="tr-TR" altLang="tr-TR" dirty="0" smtClean="0">
                <a:solidFill>
                  <a:srgbClr val="7030A0"/>
                </a:solidFill>
              </a:rPr>
              <a:t>                               08                                                             08</a:t>
            </a:r>
            <a:endParaRPr lang="tr-TR" altLang="tr-TR" dirty="0">
              <a:solidFill>
                <a:srgbClr val="7030A0"/>
              </a:solidFill>
            </a:endParaRPr>
          </a:p>
          <a:p>
            <a:r>
              <a:rPr lang="tr-TR" altLang="tr-TR" dirty="0">
                <a:solidFill>
                  <a:srgbClr val="7030A0"/>
                </a:solidFill>
              </a:rPr>
              <a:t>Gıda Müh.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19                                                             19</a:t>
            </a:r>
            <a:endParaRPr lang="tr-TR" altLang="tr-TR" dirty="0">
              <a:solidFill>
                <a:srgbClr val="7030A0"/>
              </a:solidFill>
            </a:endParaRPr>
          </a:p>
          <a:p>
            <a:r>
              <a:rPr lang="tr-TR" altLang="tr-TR" dirty="0">
                <a:solidFill>
                  <a:srgbClr val="7030A0"/>
                </a:solidFill>
              </a:rPr>
              <a:t>Kimya			             		</a:t>
            </a:r>
            <a:r>
              <a:rPr lang="tr-TR" altLang="tr-TR" dirty="0" smtClean="0">
                <a:solidFill>
                  <a:srgbClr val="7030A0"/>
                </a:solidFill>
              </a:rPr>
              <a:t>          20                               1                            21</a:t>
            </a:r>
            <a:endParaRPr lang="tr-TR" altLang="tr-TR" dirty="0">
              <a:solidFill>
                <a:srgbClr val="7030A0"/>
              </a:solidFill>
            </a:endParaRPr>
          </a:p>
          <a:p>
            <a:r>
              <a:rPr lang="tr-TR" altLang="tr-TR" dirty="0">
                <a:solidFill>
                  <a:srgbClr val="7030A0"/>
                </a:solidFill>
              </a:rPr>
              <a:t>Kimya Müh.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20                                                             20</a:t>
            </a:r>
            <a:endParaRPr lang="tr-TR" altLang="tr-TR" dirty="0">
              <a:solidFill>
                <a:srgbClr val="7030A0"/>
              </a:solidFill>
            </a:endParaRPr>
          </a:p>
          <a:p>
            <a:r>
              <a:rPr lang="tr-TR" altLang="tr-TR" dirty="0">
                <a:solidFill>
                  <a:srgbClr val="7030A0"/>
                </a:solidFill>
              </a:rPr>
              <a:t>Matematik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33                                                             33</a:t>
            </a:r>
            <a:endParaRPr lang="tr-TR" altLang="tr-TR" dirty="0">
              <a:solidFill>
                <a:srgbClr val="7030A0"/>
              </a:solidFill>
            </a:endParaRPr>
          </a:p>
          <a:p>
            <a:r>
              <a:rPr lang="tr-TR" altLang="tr-TR" dirty="0">
                <a:solidFill>
                  <a:srgbClr val="7030A0"/>
                </a:solidFill>
              </a:rPr>
              <a:t>Tarla Bitkileri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47                               7                            54</a:t>
            </a:r>
            <a:endParaRPr lang="tr-TR" altLang="tr-TR" dirty="0">
              <a:solidFill>
                <a:srgbClr val="7030A0"/>
              </a:solidFill>
            </a:endParaRPr>
          </a:p>
          <a:p>
            <a:r>
              <a:rPr lang="tr-TR" altLang="tr-TR" dirty="0">
                <a:solidFill>
                  <a:srgbClr val="7030A0"/>
                </a:solidFill>
              </a:rPr>
              <a:t>Zootekni		             </a:t>
            </a:r>
            <a:r>
              <a:rPr lang="tr-TR" altLang="tr-TR" dirty="0" smtClean="0">
                <a:solidFill>
                  <a:srgbClr val="7030A0"/>
                </a:solidFill>
              </a:rPr>
              <a:t>               </a:t>
            </a:r>
            <a:r>
              <a:rPr lang="tr-TR" altLang="tr-TR" dirty="0">
                <a:solidFill>
                  <a:srgbClr val="7030A0"/>
                </a:solidFill>
              </a:rPr>
              <a:t>		</a:t>
            </a:r>
            <a:r>
              <a:rPr lang="tr-TR" altLang="tr-TR" dirty="0" smtClean="0">
                <a:solidFill>
                  <a:srgbClr val="7030A0"/>
                </a:solidFill>
              </a:rPr>
              <a:t>          07                                                             07</a:t>
            </a:r>
          </a:p>
          <a:p>
            <a:r>
              <a:rPr lang="tr-TR" altLang="tr-TR" dirty="0" smtClean="0">
                <a:solidFill>
                  <a:srgbClr val="7030A0"/>
                </a:solidFill>
              </a:rPr>
              <a:t>Matematik ve Fen Bilimleri Eğitimi                                     19                                                             19</a:t>
            </a:r>
          </a:p>
          <a:p>
            <a:r>
              <a:rPr lang="tr-TR" altLang="tr-TR" dirty="0" smtClean="0">
                <a:solidFill>
                  <a:srgbClr val="7030A0"/>
                </a:solidFill>
              </a:rPr>
              <a:t>Kentsel Tasarım                                                                      24                                                             24</a:t>
            </a:r>
          </a:p>
          <a:p>
            <a:r>
              <a:rPr lang="tr-TR" altLang="tr-TR" dirty="0" smtClean="0">
                <a:solidFill>
                  <a:srgbClr val="7030A0"/>
                </a:solidFill>
              </a:rPr>
              <a:t>Tarımsal </a:t>
            </a:r>
            <a:r>
              <a:rPr lang="tr-TR" altLang="tr-TR" dirty="0" err="1" smtClean="0">
                <a:solidFill>
                  <a:srgbClr val="7030A0"/>
                </a:solidFill>
              </a:rPr>
              <a:t>Biyoteknoloji</a:t>
            </a:r>
            <a:r>
              <a:rPr lang="tr-TR" altLang="tr-TR" dirty="0" smtClean="0">
                <a:solidFill>
                  <a:srgbClr val="7030A0"/>
                </a:solidFill>
              </a:rPr>
              <a:t>                                                           17                                                             17                   </a:t>
            </a:r>
            <a:endParaRPr lang="tr-TR" altLang="tr-TR" dirty="0">
              <a:solidFill>
                <a:srgbClr val="7030A0"/>
              </a:solidFill>
            </a:endParaRPr>
          </a:p>
          <a:p>
            <a:r>
              <a:rPr lang="tr-TR" altLang="tr-TR" b="1" dirty="0">
                <a:solidFill>
                  <a:srgbClr val="C00000"/>
                </a:solidFill>
              </a:rPr>
              <a:t>GENEL TOPLAM	     </a:t>
            </a:r>
            <a:r>
              <a:rPr lang="tr-TR" altLang="tr-TR" b="1" dirty="0" smtClean="0">
                <a:solidFill>
                  <a:srgbClr val="C00000"/>
                </a:solidFill>
              </a:rPr>
              <a:t>                           </a:t>
            </a:r>
            <a:r>
              <a:rPr lang="tr-TR" altLang="tr-TR" b="1" dirty="0">
                <a:solidFill>
                  <a:srgbClr val="C00000"/>
                </a:solidFill>
              </a:rPr>
              <a:t>	          </a:t>
            </a:r>
            <a:r>
              <a:rPr lang="tr-TR" altLang="tr-TR" b="1" dirty="0" smtClean="0">
                <a:solidFill>
                  <a:srgbClr val="C00000"/>
                </a:solidFill>
              </a:rPr>
              <a:t>                274                             11                          287</a:t>
            </a:r>
            <a:endParaRPr lang="tr-TR" altLang="tr-TR" dirty="0">
              <a:solidFill>
                <a:srgbClr val="C00000"/>
              </a:solidFill>
            </a:endParaRPr>
          </a:p>
        </p:txBody>
      </p:sp>
    </p:spTree>
    <p:extLst>
      <p:ext uri="{BB962C8B-B14F-4D97-AF65-F5344CB8AC3E}">
        <p14:creationId xmlns:p14="http://schemas.microsoft.com/office/powerpoint/2010/main" val="24687294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YABANCI UYRUKLU ÖĞRENCİ SAYILARI</a:t>
            </a:r>
            <a:endParaRPr lang="tr-TR" sz="2400" b="1" dirty="0"/>
          </a:p>
        </p:txBody>
      </p:sp>
      <p:sp>
        <p:nvSpPr>
          <p:cNvPr id="3" name="Dikdörtgen 2"/>
          <p:cNvSpPr/>
          <p:nvPr/>
        </p:nvSpPr>
        <p:spPr>
          <a:xfrm>
            <a:off x="1335577" y="1355771"/>
            <a:ext cx="7816735" cy="3970318"/>
          </a:xfrm>
          <a:prstGeom prst="rect">
            <a:avLst/>
          </a:prstGeom>
        </p:spPr>
        <p:txBody>
          <a:bodyPr wrap="square">
            <a:spAutoFit/>
          </a:bodyPr>
          <a:lstStyle/>
          <a:p>
            <a:pPr>
              <a:defRPr/>
            </a:pPr>
            <a:r>
              <a:rPr lang="tr-TR" altLang="tr-TR" b="1" u="sng" dirty="0">
                <a:solidFill>
                  <a:schemeClr val="accent1">
                    <a:lumMod val="75000"/>
                  </a:schemeClr>
                </a:solidFill>
              </a:rPr>
              <a:t>Anabilim</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smtClean="0">
                <a:solidFill>
                  <a:schemeClr val="accent1">
                    <a:lumMod val="75000"/>
                  </a:schemeClr>
                </a:solidFill>
              </a:rPr>
              <a:t>Ders dönemindeki</a:t>
            </a:r>
            <a:r>
              <a:rPr lang="tr-TR" altLang="tr-TR" b="1" dirty="0" smtClean="0">
                <a:solidFill>
                  <a:schemeClr val="accent1">
                    <a:lumMod val="75000"/>
                  </a:schemeClr>
                </a:solidFill>
              </a:rPr>
              <a:t>        </a:t>
            </a:r>
            <a:r>
              <a:rPr lang="tr-TR" altLang="tr-TR" b="1" u="sng" dirty="0">
                <a:solidFill>
                  <a:schemeClr val="accent1">
                    <a:lumMod val="75000"/>
                  </a:schemeClr>
                </a:solidFill>
              </a:rPr>
              <a:t>Tez dönemindeki </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smtClean="0">
                <a:solidFill>
                  <a:schemeClr val="accent1">
                    <a:lumMod val="75000"/>
                  </a:schemeClr>
                </a:solidFill>
              </a:rPr>
              <a:t>Toplam</a:t>
            </a:r>
            <a:endParaRPr lang="tr-TR" altLang="tr-TR" b="1" u="sng" dirty="0">
              <a:solidFill>
                <a:schemeClr val="accent1">
                  <a:lumMod val="75000"/>
                </a:schemeClr>
              </a:solidFill>
            </a:endParaRPr>
          </a:p>
          <a:p>
            <a:pPr>
              <a:buFontTx/>
              <a:buNone/>
              <a:defRPr/>
            </a:pPr>
            <a:r>
              <a:rPr lang="tr-TR" altLang="tr-TR" b="1" dirty="0" smtClean="0">
                <a:solidFill>
                  <a:schemeClr val="accent1">
                    <a:lumMod val="75000"/>
                  </a:schemeClr>
                </a:solidFill>
              </a:rPr>
              <a:t>    </a:t>
            </a:r>
            <a:r>
              <a:rPr lang="tr-TR" altLang="tr-TR" b="1" u="sng" dirty="0">
                <a:solidFill>
                  <a:schemeClr val="accent1">
                    <a:lumMod val="75000"/>
                  </a:schemeClr>
                </a:solidFill>
              </a:rPr>
              <a:t>Dalı</a:t>
            </a:r>
            <a:r>
              <a:rPr lang="tr-TR" altLang="tr-TR" b="1" dirty="0">
                <a:solidFill>
                  <a:schemeClr val="accent1">
                    <a:lumMod val="75000"/>
                  </a:schemeClr>
                </a:solidFill>
              </a:rPr>
              <a:t>		  </a:t>
            </a:r>
            <a:r>
              <a:rPr lang="tr-TR" altLang="tr-TR" b="1" dirty="0" smtClean="0">
                <a:solidFill>
                  <a:schemeClr val="accent1">
                    <a:lumMod val="75000"/>
                  </a:schemeClr>
                </a:solidFill>
              </a:rPr>
              <a:t>                 </a:t>
            </a:r>
            <a:r>
              <a:rPr lang="tr-TR" altLang="tr-TR" b="1" u="sng" dirty="0">
                <a:solidFill>
                  <a:schemeClr val="accent1">
                    <a:lumMod val="75000"/>
                  </a:schemeClr>
                </a:solidFill>
              </a:rPr>
              <a:t>öğrenci sayısı</a:t>
            </a:r>
            <a:r>
              <a:rPr lang="tr-TR" altLang="tr-TR" b="1" dirty="0">
                <a:solidFill>
                  <a:schemeClr val="accent1">
                    <a:lumMod val="75000"/>
                  </a:schemeClr>
                </a:solidFill>
              </a:rPr>
              <a:t>	       </a:t>
            </a:r>
            <a:r>
              <a:rPr lang="tr-TR" altLang="tr-TR" b="1" dirty="0" smtClean="0">
                <a:solidFill>
                  <a:schemeClr val="accent1">
                    <a:lumMod val="75000"/>
                  </a:schemeClr>
                </a:solidFill>
              </a:rPr>
              <a:t>ö</a:t>
            </a:r>
            <a:r>
              <a:rPr lang="tr-TR" altLang="tr-TR" b="1" u="sng" dirty="0" smtClean="0">
                <a:solidFill>
                  <a:schemeClr val="accent1">
                    <a:lumMod val="75000"/>
                  </a:schemeClr>
                </a:solidFill>
              </a:rPr>
              <a:t>ğrenci </a:t>
            </a:r>
            <a:r>
              <a:rPr lang="tr-TR" altLang="tr-TR" b="1" u="sng" dirty="0">
                <a:solidFill>
                  <a:schemeClr val="accent1">
                    <a:lumMod val="75000"/>
                  </a:schemeClr>
                </a:solidFill>
              </a:rPr>
              <a:t>sayısı</a:t>
            </a:r>
          </a:p>
          <a:p>
            <a:pPr>
              <a:buFontTx/>
              <a:buNone/>
              <a:defRPr/>
            </a:pPr>
            <a:endParaRPr lang="tr-TR" altLang="tr-TR" u="sng" dirty="0">
              <a:solidFill>
                <a:schemeClr val="accent1">
                  <a:lumMod val="75000"/>
                </a:schemeClr>
              </a:solidFill>
            </a:endParaRPr>
          </a:p>
          <a:p>
            <a:pPr algn="ctr">
              <a:defRPr/>
            </a:pPr>
            <a:r>
              <a:rPr lang="tr-TR" altLang="tr-TR" dirty="0">
                <a:solidFill>
                  <a:schemeClr val="accent1">
                    <a:lumMod val="75000"/>
                  </a:schemeClr>
                </a:solidFill>
              </a:rPr>
              <a:t>Bahçe Bitkileri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 </a:t>
            </a:r>
            <a:r>
              <a:rPr lang="tr-TR" altLang="tr-TR" dirty="0">
                <a:solidFill>
                  <a:schemeClr val="accent1">
                    <a:lumMod val="75000"/>
                  </a:schemeClr>
                </a:solidFill>
              </a:rPr>
              <a:t>		</a:t>
            </a:r>
            <a:r>
              <a:rPr lang="tr-TR" altLang="tr-TR" dirty="0" smtClean="0">
                <a:solidFill>
                  <a:schemeClr val="accent1">
                    <a:lumMod val="75000"/>
                  </a:schemeClr>
                </a:solidFill>
              </a:rPr>
              <a:t>0</a:t>
            </a:r>
          </a:p>
          <a:p>
            <a:pPr algn="ctr">
              <a:defRPr/>
            </a:pPr>
            <a:r>
              <a:rPr lang="tr-TR" altLang="tr-TR" dirty="0" smtClean="0">
                <a:solidFill>
                  <a:schemeClr val="accent1">
                    <a:lumMod val="75000"/>
                  </a:schemeClr>
                </a:solidFill>
              </a:rPr>
              <a:t>Biyoloji		                  	0		   0 		0</a:t>
            </a:r>
          </a:p>
          <a:p>
            <a:pPr algn="ctr">
              <a:defRPr/>
            </a:pPr>
            <a:r>
              <a:rPr lang="tr-TR" altLang="tr-TR" dirty="0" smtClean="0">
                <a:solidFill>
                  <a:schemeClr val="accent1">
                    <a:lumMod val="75000"/>
                  </a:schemeClr>
                </a:solidFill>
              </a:rPr>
              <a:t>Elektrik-Elektronik </a:t>
            </a:r>
            <a:r>
              <a:rPr lang="tr-TR" altLang="tr-TR" dirty="0">
                <a:solidFill>
                  <a:schemeClr val="accent1">
                    <a:lumMod val="75000"/>
                  </a:schemeClr>
                </a:solidFill>
              </a:rPr>
              <a:t>Müh.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1</a:t>
            </a:r>
            <a:endParaRPr lang="tr-TR" altLang="tr-TR" dirty="0">
              <a:solidFill>
                <a:schemeClr val="accent1">
                  <a:lumMod val="75000"/>
                </a:schemeClr>
              </a:solidFill>
            </a:endParaRPr>
          </a:p>
          <a:p>
            <a:pPr algn="ctr">
              <a:defRPr/>
            </a:pPr>
            <a:r>
              <a:rPr lang="tr-TR" altLang="tr-TR" dirty="0">
                <a:solidFill>
                  <a:schemeClr val="accent1">
                    <a:lumMod val="75000"/>
                  </a:schemeClr>
                </a:solidFill>
              </a:rPr>
              <a:t>Fizik			                 0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Gıda Müh.		                 0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Kimya			                 </a:t>
            </a:r>
            <a:r>
              <a:rPr lang="tr-TR" altLang="tr-TR" dirty="0" smtClean="0">
                <a:solidFill>
                  <a:schemeClr val="accent1">
                    <a:lumMod val="75000"/>
                  </a:schemeClr>
                </a:solidFill>
              </a:rPr>
              <a:t>1</a:t>
            </a:r>
            <a:r>
              <a:rPr lang="tr-TR" altLang="tr-TR" dirty="0">
                <a:solidFill>
                  <a:schemeClr val="accent1">
                    <a:lumMod val="75000"/>
                  </a:schemeClr>
                </a:solidFill>
              </a:rPr>
              <a:t>		</a:t>
            </a:r>
            <a:r>
              <a:rPr lang="tr-TR" altLang="tr-TR" dirty="0" smtClean="0">
                <a:solidFill>
                  <a:schemeClr val="accent1">
                    <a:lumMod val="75000"/>
                  </a:schemeClr>
                </a:solidFill>
              </a:rPr>
              <a:t>   1</a:t>
            </a:r>
            <a:r>
              <a:rPr lang="tr-TR" altLang="tr-TR" dirty="0">
                <a:solidFill>
                  <a:schemeClr val="accent1">
                    <a:lumMod val="75000"/>
                  </a:schemeClr>
                </a:solidFill>
              </a:rPr>
              <a:t>		</a:t>
            </a:r>
            <a:r>
              <a:rPr lang="tr-TR" altLang="tr-TR" dirty="0" smtClean="0">
                <a:solidFill>
                  <a:schemeClr val="accent1">
                    <a:lumMod val="75000"/>
                  </a:schemeClr>
                </a:solidFill>
              </a:rPr>
              <a:t>2</a:t>
            </a:r>
            <a:endParaRPr lang="tr-TR" altLang="tr-TR" dirty="0">
              <a:solidFill>
                <a:schemeClr val="accent1">
                  <a:lumMod val="75000"/>
                </a:schemeClr>
              </a:solidFill>
            </a:endParaRPr>
          </a:p>
          <a:p>
            <a:pPr algn="ctr">
              <a:defRPr/>
            </a:pPr>
            <a:r>
              <a:rPr lang="tr-TR" altLang="tr-TR" dirty="0">
                <a:solidFill>
                  <a:schemeClr val="accent1">
                    <a:lumMod val="75000"/>
                  </a:schemeClr>
                </a:solidFill>
              </a:rPr>
              <a:t>Kimya Müh.		                 </a:t>
            </a:r>
            <a:r>
              <a:rPr lang="tr-TR" altLang="tr-TR" dirty="0" smtClean="0">
                <a:solidFill>
                  <a:schemeClr val="accent1">
                    <a:lumMod val="75000"/>
                  </a:schemeClr>
                </a:solidFill>
              </a:rPr>
              <a:t>0</a:t>
            </a:r>
            <a:r>
              <a:rPr lang="tr-TR" altLang="tr-TR" dirty="0">
                <a:solidFill>
                  <a:schemeClr val="accent1">
                    <a:lumMod val="75000"/>
                  </a:schemeClr>
                </a:solidFill>
              </a:rPr>
              <a:t>		</a:t>
            </a:r>
            <a:r>
              <a:rPr lang="tr-TR" altLang="tr-TR" dirty="0" smtClean="0">
                <a:solidFill>
                  <a:schemeClr val="accent1">
                    <a:lumMod val="75000"/>
                  </a:schemeClr>
                </a:solidFill>
              </a:rPr>
              <a:t>   0</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Matematik		            </a:t>
            </a:r>
            <a:r>
              <a:rPr lang="tr-TR" altLang="tr-TR" dirty="0" smtClean="0">
                <a:solidFill>
                  <a:schemeClr val="accent1">
                    <a:lumMod val="75000"/>
                  </a:schemeClr>
                </a:solidFill>
              </a:rPr>
              <a:t>     0</a:t>
            </a:r>
            <a:r>
              <a:rPr lang="tr-TR" altLang="tr-TR" dirty="0">
                <a:solidFill>
                  <a:schemeClr val="accent1">
                    <a:lumMod val="75000"/>
                  </a:schemeClr>
                </a:solidFill>
              </a:rPr>
              <a:t>		   </a:t>
            </a:r>
            <a:r>
              <a:rPr lang="tr-TR" altLang="tr-TR" dirty="0" smtClean="0">
                <a:solidFill>
                  <a:schemeClr val="accent1">
                    <a:lumMod val="75000"/>
                  </a:schemeClr>
                </a:solidFill>
              </a:rPr>
              <a:t>1 </a:t>
            </a:r>
            <a:r>
              <a:rPr lang="tr-TR" altLang="tr-TR" dirty="0">
                <a:solidFill>
                  <a:schemeClr val="accent1">
                    <a:lumMod val="75000"/>
                  </a:schemeClr>
                </a:solidFill>
              </a:rPr>
              <a:t>		</a:t>
            </a:r>
            <a:r>
              <a:rPr lang="tr-TR" altLang="tr-TR" dirty="0" smtClean="0">
                <a:solidFill>
                  <a:schemeClr val="accent1">
                    <a:lumMod val="75000"/>
                  </a:schemeClr>
                </a:solidFill>
              </a:rPr>
              <a:t>1</a:t>
            </a:r>
            <a:endParaRPr lang="tr-TR" altLang="tr-TR" dirty="0">
              <a:solidFill>
                <a:schemeClr val="accent1">
                  <a:lumMod val="75000"/>
                </a:schemeClr>
              </a:solidFill>
            </a:endParaRPr>
          </a:p>
          <a:p>
            <a:pPr algn="ctr">
              <a:defRPr/>
            </a:pPr>
            <a:r>
              <a:rPr lang="tr-TR" altLang="tr-TR" dirty="0">
                <a:solidFill>
                  <a:schemeClr val="accent1">
                    <a:lumMod val="75000"/>
                  </a:schemeClr>
                </a:solidFill>
              </a:rPr>
              <a:t>Tarla Bitkileri 		                 0 		   </a:t>
            </a:r>
            <a:r>
              <a:rPr lang="tr-TR" altLang="tr-TR" dirty="0" smtClean="0">
                <a:solidFill>
                  <a:schemeClr val="accent1">
                    <a:lumMod val="75000"/>
                  </a:schemeClr>
                </a:solidFill>
              </a:rPr>
              <a:t>0 </a:t>
            </a:r>
            <a:r>
              <a:rPr lang="tr-TR" altLang="tr-TR" dirty="0">
                <a:solidFill>
                  <a:schemeClr val="accent1">
                    <a:lumMod val="75000"/>
                  </a:schemeClr>
                </a:solidFill>
              </a:rPr>
              <a:t>		</a:t>
            </a:r>
            <a:r>
              <a:rPr lang="tr-TR" altLang="tr-TR" dirty="0" smtClean="0">
                <a:solidFill>
                  <a:schemeClr val="accent1">
                    <a:lumMod val="75000"/>
                  </a:schemeClr>
                </a:solidFill>
              </a:rPr>
              <a:t>0</a:t>
            </a:r>
            <a:endParaRPr lang="tr-TR" altLang="tr-TR" dirty="0">
              <a:solidFill>
                <a:schemeClr val="accent1">
                  <a:lumMod val="75000"/>
                </a:schemeClr>
              </a:solidFill>
            </a:endParaRPr>
          </a:p>
          <a:p>
            <a:pPr algn="ctr">
              <a:defRPr/>
            </a:pPr>
            <a:r>
              <a:rPr lang="tr-TR" altLang="tr-TR" dirty="0">
                <a:solidFill>
                  <a:schemeClr val="accent1">
                    <a:lumMod val="75000"/>
                  </a:schemeClr>
                </a:solidFill>
              </a:rPr>
              <a:t>Zootekni		</a:t>
            </a:r>
            <a:r>
              <a:rPr lang="tr-TR" altLang="tr-TR" dirty="0" smtClean="0">
                <a:solidFill>
                  <a:schemeClr val="accent1">
                    <a:lumMod val="75000"/>
                  </a:schemeClr>
                </a:solidFill>
              </a:rPr>
              <a:t>                                  </a:t>
            </a:r>
            <a:r>
              <a:rPr lang="tr-TR" altLang="tr-TR" dirty="0">
                <a:solidFill>
                  <a:schemeClr val="accent1">
                    <a:lumMod val="75000"/>
                  </a:schemeClr>
                </a:solidFill>
              </a:rPr>
              <a:t>0 </a:t>
            </a:r>
            <a:r>
              <a:rPr lang="tr-TR" altLang="tr-TR" dirty="0" smtClean="0">
                <a:solidFill>
                  <a:schemeClr val="accent1">
                    <a:lumMod val="75000"/>
                  </a:schemeClr>
                </a:solidFill>
              </a:rPr>
              <a:t>                  </a:t>
            </a:r>
            <a:r>
              <a:rPr lang="tr-TR" altLang="tr-TR" dirty="0">
                <a:solidFill>
                  <a:schemeClr val="accent1">
                    <a:lumMod val="75000"/>
                  </a:schemeClr>
                </a:solidFill>
              </a:rPr>
              <a:t>	   0 		0</a:t>
            </a:r>
          </a:p>
          <a:p>
            <a:pPr algn="ctr">
              <a:defRPr/>
            </a:pPr>
            <a:r>
              <a:rPr lang="tr-TR" altLang="tr-TR" b="1" dirty="0">
                <a:solidFill>
                  <a:srgbClr val="C00000"/>
                </a:solidFill>
              </a:rPr>
              <a:t>GENEL TOPLAM	       </a:t>
            </a:r>
            <a:r>
              <a:rPr lang="tr-TR" altLang="tr-TR" b="1" dirty="0" smtClean="0">
                <a:solidFill>
                  <a:srgbClr val="C00000"/>
                </a:solidFill>
              </a:rPr>
              <a:t>                           1                                     3                              4</a:t>
            </a:r>
            <a:endParaRPr lang="tr-TR" altLang="tr-TR" dirty="0">
              <a:solidFill>
                <a:srgbClr val="C00000"/>
              </a:solidFill>
            </a:endParaRPr>
          </a:p>
        </p:txBody>
      </p:sp>
    </p:spTree>
    <p:extLst>
      <p:ext uri="{BB962C8B-B14F-4D97-AF65-F5344CB8AC3E}">
        <p14:creationId xmlns:p14="http://schemas.microsoft.com/office/powerpoint/2010/main" val="1122957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8091" y="561703"/>
            <a:ext cx="6254937" cy="600891"/>
          </a:xfrm>
        </p:spPr>
        <p:txBody>
          <a:bodyPr>
            <a:normAutofit fontScale="90000"/>
          </a:bodyPr>
          <a:lstStyle/>
          <a:p>
            <a:r>
              <a:rPr lang="tr-TR" dirty="0" smtClean="0"/>
              <a:t>DİPLOMALAR ve EKLERİ</a:t>
            </a:r>
            <a:endParaRPr lang="tr-TR" dirty="0"/>
          </a:p>
        </p:txBody>
      </p:sp>
      <p:pic>
        <p:nvPicPr>
          <p:cNvPr id="12289" name="Picture 1"/>
          <p:cNvPicPr>
            <a:picLocks noChangeAspect="1" noChangeArrowheads="1"/>
          </p:cNvPicPr>
          <p:nvPr/>
        </p:nvPicPr>
        <p:blipFill>
          <a:blip r:embed="rId2" cstate="print"/>
          <a:srcRect/>
          <a:stretch>
            <a:fillRect/>
          </a:stretch>
        </p:blipFill>
        <p:spPr bwMode="auto">
          <a:xfrm>
            <a:off x="2556156" y="1162595"/>
            <a:ext cx="6815379" cy="47156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cstate="print"/>
          <a:srcRect/>
          <a:stretch>
            <a:fillRect/>
          </a:stretch>
        </p:blipFill>
        <p:spPr bwMode="auto">
          <a:xfrm rot="5400000">
            <a:off x="3788228" y="-59517"/>
            <a:ext cx="4960620" cy="712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Grp="1" noChangeAspect="1" noChangeArrowheads="1"/>
          </p:cNvPicPr>
          <p:nvPr>
            <p:ph idx="1"/>
          </p:nvPr>
        </p:nvPicPr>
        <p:blipFill>
          <a:blip r:embed="rId2" cstate="print"/>
          <a:srcRect/>
          <a:stretch>
            <a:fillRect/>
          </a:stretch>
        </p:blipFill>
        <p:spPr bwMode="auto">
          <a:xfrm rot="16200000">
            <a:off x="3433155" y="138852"/>
            <a:ext cx="4875355" cy="68342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a:xfrm>
            <a:off x="1961610" y="508817"/>
            <a:ext cx="3577046" cy="640714"/>
          </a:xfrm>
        </p:spPr>
        <p:txBody>
          <a:bodyPr>
            <a:normAutofit/>
          </a:bodyPr>
          <a:lstStyle/>
          <a:p>
            <a:r>
              <a:rPr lang="tr-TR" sz="3200" dirty="0" smtClean="0"/>
              <a:t>TEZ KAPAKLARI</a:t>
            </a:r>
            <a:endParaRPr lang="tr-TR" sz="3200" dirty="0"/>
          </a:p>
        </p:txBody>
      </p:sp>
      <p:pic>
        <p:nvPicPr>
          <p:cNvPr id="41986" name="Picture 2" descr="C:\Users\personel_\Desktop\Tez Kapağı.jpg"/>
          <p:cNvPicPr>
            <a:picLocks noChangeAspect="1" noChangeArrowheads="1"/>
          </p:cNvPicPr>
          <p:nvPr/>
        </p:nvPicPr>
        <p:blipFill>
          <a:blip r:embed="rId2" cstate="print"/>
          <a:srcRect/>
          <a:stretch>
            <a:fillRect/>
          </a:stretch>
        </p:blipFill>
        <p:spPr bwMode="auto">
          <a:xfrm>
            <a:off x="2625634" y="1162732"/>
            <a:ext cx="7276012" cy="4785173"/>
          </a:xfrm>
          <a:prstGeom prst="rect">
            <a:avLst/>
          </a:prstGeom>
          <a:noFill/>
        </p:spPr>
      </p:pic>
      <p:sp>
        <p:nvSpPr>
          <p:cNvPr id="8"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smtClean="0">
                <a:ln>
                  <a:noFill/>
                </a:ln>
                <a:solidFill>
                  <a:schemeClr val="tx1"/>
                </a:solidFill>
                <a:effectLst/>
                <a:uLnTx/>
                <a:uFillTx/>
                <a:latin typeface="+mj-lt"/>
                <a:ea typeface="+mj-ea"/>
                <a:cs typeface="+mj-cs"/>
              </a:rPr>
              <a:t>ESKİ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Başlık"/>
          <p:cNvSpPr txBox="1">
            <a:spLocks noGrp="1"/>
          </p:cNvSpPr>
          <p:nvPr>
            <p:ph type="title"/>
          </p:nvPr>
        </p:nvSpPr>
        <p:spPr>
          <a:xfrm>
            <a:off x="1724294" y="443503"/>
            <a:ext cx="6949443" cy="82359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smtClean="0">
                <a:ln>
                  <a:noFill/>
                </a:ln>
                <a:solidFill>
                  <a:schemeClr val="tx1"/>
                </a:solidFill>
                <a:effectLst/>
                <a:uLnTx/>
                <a:uFillTx/>
                <a:latin typeface="+mj-lt"/>
                <a:ea typeface="+mj-ea"/>
                <a:cs typeface="+mj-cs"/>
              </a:rPr>
              <a:t>TEZ KAPAKLARI (Yüksek</a:t>
            </a:r>
            <a:r>
              <a:rPr kumimoji="0" lang="tr-TR" sz="3200" b="0" i="0" u="none" strike="noStrike" kern="1200" cap="none" spc="0" normalizeH="0" noProof="0" dirty="0" smtClean="0">
                <a:ln>
                  <a:noFill/>
                </a:ln>
                <a:solidFill>
                  <a:schemeClr val="tx1"/>
                </a:solidFill>
                <a:effectLst/>
                <a:uLnTx/>
                <a:uFillTx/>
                <a:latin typeface="+mj-lt"/>
                <a:ea typeface="+mj-ea"/>
                <a:cs typeface="+mj-cs"/>
              </a:rPr>
              <a:t> Lisans</a:t>
            </a:r>
            <a:r>
              <a:rPr kumimoji="0" lang="tr-TR" sz="3200" b="0" i="0" u="none" strike="noStrike" kern="1200" cap="none" spc="0" normalizeH="0" baseline="0" noProof="0" dirty="0" smtClean="0">
                <a:ln>
                  <a:noFill/>
                </a:ln>
                <a:solidFill>
                  <a:schemeClr val="tx1"/>
                </a:solidFill>
                <a:effectLst/>
                <a:uLnTx/>
                <a:uFillTx/>
                <a:latin typeface="+mj-lt"/>
                <a:ea typeface="+mj-ea"/>
                <a:cs typeface="+mj-cs"/>
              </a:rPr>
              <a:t>)</a:t>
            </a:r>
            <a:endParaRPr kumimoji="0" lang="tr-TR" sz="32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Picture 5"/>
          <p:cNvPicPr>
            <a:picLocks noChangeAspect="1" noChangeArrowheads="1"/>
          </p:cNvPicPr>
          <p:nvPr/>
        </p:nvPicPr>
        <p:blipFill>
          <a:blip r:embed="rId2" cstate="print"/>
          <a:srcRect/>
          <a:stretch>
            <a:fillRect/>
          </a:stretch>
        </p:blipFill>
        <p:spPr bwMode="auto">
          <a:xfrm>
            <a:off x="2508069" y="1172113"/>
            <a:ext cx="7158445" cy="4809706"/>
          </a:xfrm>
          <a:prstGeom prst="rect">
            <a:avLst/>
          </a:prstGeom>
          <a:noFill/>
          <a:ln w="9525">
            <a:solidFill>
              <a:schemeClr val="tx1"/>
            </a:solidFill>
            <a:miter lim="800000"/>
            <a:headEnd/>
            <a:tailEnd/>
          </a:ln>
        </p:spPr>
      </p:pic>
      <p:sp>
        <p:nvSpPr>
          <p:cNvPr id="6"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smtClean="0">
                <a:latin typeface="+mj-lt"/>
                <a:ea typeface="+mj-ea"/>
                <a:cs typeface="+mj-cs"/>
              </a:rPr>
              <a:t>YEN</a:t>
            </a:r>
            <a:r>
              <a:rPr kumimoji="0" lang="tr-TR" sz="4400" b="0" i="0" u="none" strike="noStrike" kern="1200" cap="none" spc="0" normalizeH="0" baseline="0" noProof="0" dirty="0" smtClean="0">
                <a:ln>
                  <a:noFill/>
                </a:ln>
                <a:solidFill>
                  <a:schemeClr val="tx1"/>
                </a:solidFill>
                <a:effectLst/>
                <a:uLnTx/>
                <a:uFillTx/>
                <a:latin typeface="+mj-lt"/>
                <a:ea typeface="+mj-ea"/>
                <a:cs typeface="+mj-cs"/>
              </a:rPr>
              <a:t>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2394878" y="1120230"/>
            <a:ext cx="7271646" cy="4896731"/>
          </a:xfrm>
          <a:prstGeom prst="rect">
            <a:avLst/>
          </a:prstGeom>
          <a:noFill/>
          <a:ln w="9525">
            <a:solidFill>
              <a:schemeClr val="tx1"/>
            </a:solidFill>
            <a:miter lim="800000"/>
            <a:headEnd/>
            <a:tailEnd/>
          </a:ln>
        </p:spPr>
      </p:pic>
      <p:sp>
        <p:nvSpPr>
          <p:cNvPr id="5" name="4 Başlık"/>
          <p:cNvSpPr txBox="1">
            <a:spLocks noGrp="1"/>
          </p:cNvSpPr>
          <p:nvPr>
            <p:ph type="title"/>
          </p:nvPr>
        </p:nvSpPr>
        <p:spPr>
          <a:xfrm>
            <a:off x="1791800" y="561702"/>
            <a:ext cx="5654039" cy="574767"/>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smtClean="0">
                <a:ln>
                  <a:noFill/>
                </a:ln>
                <a:solidFill>
                  <a:schemeClr val="tx1"/>
                </a:solidFill>
                <a:effectLst/>
                <a:uLnTx/>
                <a:uFillTx/>
                <a:latin typeface="+mj-lt"/>
                <a:ea typeface="+mj-ea"/>
                <a:cs typeface="+mj-cs"/>
              </a:rPr>
              <a:t>TEZ KAPAKLARI (Doktora)</a:t>
            </a:r>
            <a:endParaRPr kumimoji="0" lang="tr-TR" sz="3200" b="0" i="0" u="none" strike="noStrike" kern="1200" cap="none" spc="0" normalizeH="0" baseline="0" noProof="0" dirty="0">
              <a:ln>
                <a:noFill/>
              </a:ln>
              <a:solidFill>
                <a:schemeClr val="tx1"/>
              </a:solidFill>
              <a:effectLst/>
              <a:uLnTx/>
              <a:uFillTx/>
              <a:latin typeface="+mj-lt"/>
              <a:ea typeface="+mj-ea"/>
              <a:cs typeface="+mj-cs"/>
            </a:endParaRPr>
          </a:p>
        </p:txBody>
      </p:sp>
      <p:sp>
        <p:nvSpPr>
          <p:cNvPr id="6" name="4 Başlık"/>
          <p:cNvSpPr txBox="1">
            <a:spLocks/>
          </p:cNvSpPr>
          <p:nvPr/>
        </p:nvSpPr>
        <p:spPr>
          <a:xfrm>
            <a:off x="9455332" y="439147"/>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smtClean="0">
                <a:latin typeface="+mj-lt"/>
                <a:ea typeface="+mj-ea"/>
                <a:cs typeface="+mj-cs"/>
              </a:rPr>
              <a:t>YEN</a:t>
            </a:r>
            <a:r>
              <a:rPr kumimoji="0" lang="tr-TR" sz="4400" b="0" i="0" u="none" strike="noStrike" kern="1200" cap="none" spc="0" normalizeH="0" baseline="0" noProof="0" dirty="0" smtClean="0">
                <a:ln>
                  <a:noFill/>
                </a:ln>
                <a:solidFill>
                  <a:schemeClr val="tx1"/>
                </a:solidFill>
                <a:effectLst/>
                <a:uLnTx/>
                <a:uFillTx/>
                <a:latin typeface="+mj-lt"/>
                <a:ea typeface="+mj-ea"/>
                <a:cs typeface="+mj-cs"/>
              </a:rPr>
              <a:t>İ HALİ</a:t>
            </a: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2873112644"/>
              </p:ext>
            </p:extLst>
          </p:nvPr>
        </p:nvGraphicFramePr>
        <p:xfrm>
          <a:off x="847898" y="1205173"/>
          <a:ext cx="10050086" cy="4384781"/>
        </p:xfrm>
        <a:graphic>
          <a:graphicData uri="http://schemas.openxmlformats.org/drawingml/2006/table">
            <a:tbl>
              <a:tblPr firstRow="1" firstCol="1" bandRow="1">
                <a:tableStyleId>{5C22544A-7EE6-4342-B048-85BDC9FD1C3A}</a:tableStyleId>
              </a:tblPr>
              <a:tblGrid>
                <a:gridCol w="2674540">
                  <a:extLst>
                    <a:ext uri="{9D8B030D-6E8A-4147-A177-3AD203B41FA5}">
                      <a16:colId xmlns:a16="http://schemas.microsoft.com/office/drawing/2014/main" val="1982446299"/>
                    </a:ext>
                  </a:extLst>
                </a:gridCol>
                <a:gridCol w="1263252">
                  <a:extLst>
                    <a:ext uri="{9D8B030D-6E8A-4147-A177-3AD203B41FA5}">
                      <a16:colId xmlns:a16="http://schemas.microsoft.com/office/drawing/2014/main" val="1535185774"/>
                    </a:ext>
                  </a:extLst>
                </a:gridCol>
                <a:gridCol w="1194167">
                  <a:extLst>
                    <a:ext uri="{9D8B030D-6E8A-4147-A177-3AD203B41FA5}">
                      <a16:colId xmlns:a16="http://schemas.microsoft.com/office/drawing/2014/main" val="2312791078"/>
                    </a:ext>
                  </a:extLst>
                </a:gridCol>
                <a:gridCol w="1401419">
                  <a:extLst>
                    <a:ext uri="{9D8B030D-6E8A-4147-A177-3AD203B41FA5}">
                      <a16:colId xmlns:a16="http://schemas.microsoft.com/office/drawing/2014/main" val="1206794925"/>
                    </a:ext>
                  </a:extLst>
                </a:gridCol>
                <a:gridCol w="1194167">
                  <a:extLst>
                    <a:ext uri="{9D8B030D-6E8A-4147-A177-3AD203B41FA5}">
                      <a16:colId xmlns:a16="http://schemas.microsoft.com/office/drawing/2014/main" val="270600981"/>
                    </a:ext>
                  </a:extLst>
                </a:gridCol>
                <a:gridCol w="1088897">
                  <a:extLst>
                    <a:ext uri="{9D8B030D-6E8A-4147-A177-3AD203B41FA5}">
                      <a16:colId xmlns:a16="http://schemas.microsoft.com/office/drawing/2014/main" val="422716785"/>
                    </a:ext>
                  </a:extLst>
                </a:gridCol>
                <a:gridCol w="1233644">
                  <a:extLst>
                    <a:ext uri="{9D8B030D-6E8A-4147-A177-3AD203B41FA5}">
                      <a16:colId xmlns:a16="http://schemas.microsoft.com/office/drawing/2014/main" val="2935803675"/>
                    </a:ext>
                  </a:extLst>
                </a:gridCol>
              </a:tblGrid>
              <a:tr h="226871">
                <a:tc gridSpan="7">
                  <a:txBody>
                    <a:bodyPr/>
                    <a:lstStyle/>
                    <a:p>
                      <a:pPr algn="ctr">
                        <a:spcAft>
                          <a:spcPts val="0"/>
                        </a:spcAft>
                      </a:pPr>
                      <a:r>
                        <a:rPr lang="tr-TR" sz="1600" dirty="0" smtClean="0">
                          <a:solidFill>
                            <a:srgbClr val="FF0000"/>
                          </a:solidFill>
                          <a:effectLst/>
                        </a:rPr>
                        <a:t>HAZİNE YARDIMI</a:t>
                      </a:r>
                      <a:endParaRPr lang="tr-TR" sz="16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3069271868"/>
                  </a:ext>
                </a:extLst>
              </a:tr>
              <a:tr h="453743">
                <a:tc>
                  <a:txBody>
                    <a:bodyPr/>
                    <a:lstStyle/>
                    <a:p>
                      <a:pPr algn="ctr">
                        <a:spcAft>
                          <a:spcPts val="0"/>
                        </a:spcAft>
                      </a:pPr>
                      <a:r>
                        <a:rPr lang="tr-TR" sz="1400" dirty="0">
                          <a:effectLst/>
                        </a:rPr>
                        <a:t> </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Bütçe Ödeneği </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Serbest Ödenek (b)</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Gerçekleşme Durumu% (a*100)/b</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Kesin Harcama (a)</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Kalan Ödenek</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Açıklama</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107081329"/>
                  </a:ext>
                </a:extLst>
              </a:tr>
              <a:tr h="560138">
                <a:tc>
                  <a:txBody>
                    <a:bodyPr/>
                    <a:lstStyle/>
                    <a:p>
                      <a:pPr>
                        <a:spcAft>
                          <a:spcPts val="0"/>
                        </a:spcAft>
                      </a:pPr>
                      <a:r>
                        <a:rPr lang="tr-TR" sz="1400" dirty="0">
                          <a:effectLst/>
                        </a:rPr>
                        <a:t>01- Personel Giderleri</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1.408.160,00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1.408.160,00</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100</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1.408.159,85</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0,15</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838416445"/>
                  </a:ext>
                </a:extLst>
              </a:tr>
              <a:tr h="560138">
                <a:tc>
                  <a:txBody>
                    <a:bodyPr/>
                    <a:lstStyle/>
                    <a:p>
                      <a:pPr>
                        <a:spcAft>
                          <a:spcPts val="0"/>
                        </a:spcAft>
                      </a:pPr>
                      <a:r>
                        <a:rPr lang="tr-TR" sz="1400">
                          <a:effectLst/>
                        </a:rPr>
                        <a:t>01-Personel Giderleri İkinci Öğretim</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spcAft>
                          <a:spcPts val="0"/>
                        </a:spcAft>
                      </a:pPr>
                      <a:r>
                        <a:rPr lang="tr-TR" sz="1400" dirty="0">
                          <a:effectLst/>
                        </a:rPr>
                        <a:t>30.600,00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30.600,00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93</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28.406,81</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2.193,19</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840340043"/>
                  </a:ext>
                </a:extLst>
              </a:tr>
              <a:tr h="632111">
                <a:tc>
                  <a:txBody>
                    <a:bodyPr/>
                    <a:lstStyle/>
                    <a:p>
                      <a:pPr>
                        <a:spcAft>
                          <a:spcPts val="0"/>
                        </a:spcAft>
                      </a:pPr>
                      <a:r>
                        <a:rPr lang="tr-TR" sz="1400" dirty="0">
                          <a:effectLst/>
                        </a:rPr>
                        <a:t>02- Sos. </a:t>
                      </a:r>
                      <a:r>
                        <a:rPr lang="tr-TR" sz="1400" dirty="0" err="1">
                          <a:effectLst/>
                        </a:rPr>
                        <a:t>Güv</a:t>
                      </a:r>
                      <a:r>
                        <a:rPr lang="tr-TR" sz="1400" dirty="0">
                          <a:effectLst/>
                        </a:rPr>
                        <a:t>. Kur. D. Prim. Giderleri</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32.500,00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32.500,00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93</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30.104,00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0,55</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spcAft>
                          <a:spcPts val="0"/>
                        </a:spcAft>
                      </a:pPr>
                      <a:r>
                        <a:rPr lang="tr-TR" sz="1400" dirty="0">
                          <a:effectLst/>
                        </a:rPr>
                        <a:t>2.396,00 TL Tenkis</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735852161"/>
                  </a:ext>
                </a:extLst>
              </a:tr>
              <a:tr h="449831">
                <a:tc>
                  <a:txBody>
                    <a:bodyPr/>
                    <a:lstStyle/>
                    <a:p>
                      <a:pPr>
                        <a:spcAft>
                          <a:spcPts val="0"/>
                        </a:spcAft>
                      </a:pPr>
                      <a:r>
                        <a:rPr lang="tr-TR" sz="1400" dirty="0">
                          <a:effectLst/>
                        </a:rPr>
                        <a:t>03- Mal ve Hizmet Alım Giderleri</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23.700,00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23.700,00</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87</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20.697,25</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3.002,75</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endParaRPr lang="tr-TR" sz="1400" dirty="0">
                        <a:effectLst/>
                        <a:latin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285348723"/>
                  </a:ext>
                </a:extLst>
              </a:tr>
              <a:tr h="388811">
                <a:tc>
                  <a:txBody>
                    <a:bodyPr/>
                    <a:lstStyle/>
                    <a:p>
                      <a:pPr>
                        <a:spcAft>
                          <a:spcPts val="0"/>
                        </a:spcAft>
                      </a:pPr>
                      <a:r>
                        <a:rPr lang="tr-TR" sz="1400" dirty="0">
                          <a:effectLst/>
                        </a:rPr>
                        <a:t>05- Cari Transferler </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653356466"/>
                  </a:ext>
                </a:extLst>
              </a:tr>
              <a:tr h="358300">
                <a:tc>
                  <a:txBody>
                    <a:bodyPr/>
                    <a:lstStyle/>
                    <a:p>
                      <a:pPr>
                        <a:spcAft>
                          <a:spcPts val="0"/>
                        </a:spcAft>
                      </a:pPr>
                      <a:r>
                        <a:rPr lang="tr-TR" sz="1400" dirty="0">
                          <a:effectLst/>
                        </a:rPr>
                        <a:t>06- Sermaye Giderleri</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rPr>
                        <a:t>---</a:t>
                      </a:r>
                      <a:endParaRPr lang="tr-TR" sz="14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553223673"/>
                  </a:ext>
                </a:extLst>
              </a:tr>
              <a:tr h="551532">
                <a:tc>
                  <a:txBody>
                    <a:bodyPr/>
                    <a:lstStyle/>
                    <a:p>
                      <a:pPr>
                        <a:spcAft>
                          <a:spcPts val="0"/>
                        </a:spcAft>
                      </a:pPr>
                      <a:r>
                        <a:rPr lang="tr-TR" sz="1400" dirty="0">
                          <a:effectLst/>
                        </a:rPr>
                        <a:t>TOPLAM</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spcAft>
                          <a:spcPts val="0"/>
                        </a:spcAft>
                      </a:pPr>
                      <a:r>
                        <a:rPr lang="tr-TR" sz="1400" dirty="0">
                          <a:effectLst/>
                        </a:rPr>
                        <a:t>1.494.960,00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1.494.960,00</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99</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1.487.367,91</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5.196,64</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rPr>
                        <a:t>---</a:t>
                      </a:r>
                      <a:endParaRPr lang="tr-T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029701053"/>
                  </a:ext>
                </a:extLst>
              </a:tr>
            </a:tbl>
          </a:graphicData>
        </a:graphic>
      </p:graphicFrame>
    </p:spTree>
    <p:extLst>
      <p:ext uri="{BB962C8B-B14F-4D97-AF65-F5344CB8AC3E}">
        <p14:creationId xmlns:p14="http://schemas.microsoft.com/office/powerpoint/2010/main" val="35664363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4" name="İçerik Yer Tutucusu 6"/>
          <p:cNvGraphicFramePr>
            <a:graphicFrameLocks noGrp="1"/>
          </p:cNvGraphicFramePr>
          <p:nvPr>
            <p:ph idx="4294967295"/>
            <p:extLst>
              <p:ext uri="{D42A27DB-BD31-4B8C-83A1-F6EECF244321}">
                <p14:modId xmlns:p14="http://schemas.microsoft.com/office/powerpoint/2010/main" val="2896221729"/>
              </p:ext>
            </p:extLst>
          </p:nvPr>
        </p:nvGraphicFramePr>
        <p:xfrm>
          <a:off x="1412874" y="1162050"/>
          <a:ext cx="9407525" cy="431641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560723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BÜTÇE VE HARCAMALAR</a:t>
            </a:r>
            <a:endParaRPr lang="tr-TR" sz="2400" b="1" dirty="0"/>
          </a:p>
        </p:txBody>
      </p:sp>
      <p:graphicFrame>
        <p:nvGraphicFramePr>
          <p:cNvPr id="3" name="3 İçerik Yer Tutucusu"/>
          <p:cNvGraphicFramePr>
            <a:graphicFrameLocks noGrp="1"/>
          </p:cNvGraphicFramePr>
          <p:nvPr>
            <p:ph sz="half" idx="1"/>
          </p:nvPr>
        </p:nvGraphicFramePr>
        <p:xfrm>
          <a:off x="214313" y="1071563"/>
          <a:ext cx="5429250" cy="2571750"/>
        </p:xfrm>
        <a:graphic>
          <a:graphicData uri="http://schemas.openxmlformats.org/presentationml/2006/ole">
            <mc:AlternateContent xmlns:mc="http://schemas.openxmlformats.org/markup-compatibility/2006">
              <mc:Choice xmlns:v="urn:schemas-microsoft-com:vml" Requires="v">
                <p:oleObj spid="_x0000_s5191" name="Çizelge" r:id="rId3" imgW="5432007" imgH="2578831" progId="Excel.Sheet.8">
                  <p:embed/>
                </p:oleObj>
              </mc:Choice>
              <mc:Fallback>
                <p:oleObj name="Çizelge" r:id="rId3" imgW="5432007" imgH="2578831" progId="Excel.Sheet.8">
                  <p:embed/>
                  <p:pic>
                    <p:nvPicPr>
                      <p:cNvPr id="0" name="Picture 15"/>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313" y="1071563"/>
                        <a:ext cx="5429250" cy="2571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Dikdörtgen 4"/>
          <p:cNvSpPr/>
          <p:nvPr/>
        </p:nvSpPr>
        <p:spPr>
          <a:xfrm>
            <a:off x="7386910" y="1719153"/>
            <a:ext cx="2357981" cy="923330"/>
          </a:xfrm>
          <a:prstGeom prst="rect">
            <a:avLst/>
          </a:prstGeom>
        </p:spPr>
        <p:txBody>
          <a:bodyPr wrap="square">
            <a:spAutoFit/>
          </a:bodyPr>
          <a:lstStyle/>
          <a:p>
            <a:pPr>
              <a:spcBef>
                <a:spcPct val="0"/>
              </a:spcBef>
            </a:pPr>
            <a:r>
              <a:rPr lang="tr-TR" altLang="tr-TR" dirty="0" smtClean="0"/>
              <a:t>2019 </a:t>
            </a:r>
            <a:r>
              <a:rPr lang="tr-TR" altLang="tr-TR" dirty="0"/>
              <a:t>yılında ek dersten </a:t>
            </a:r>
          </a:p>
          <a:p>
            <a:pPr>
              <a:spcBef>
                <a:spcPct val="0"/>
              </a:spcBef>
            </a:pPr>
            <a:r>
              <a:rPr lang="tr-TR" altLang="tr-TR" dirty="0"/>
              <a:t>yararlanan öğretim </a:t>
            </a:r>
          </a:p>
          <a:p>
            <a:pPr>
              <a:spcBef>
                <a:spcPct val="0"/>
              </a:spcBef>
            </a:pPr>
            <a:r>
              <a:rPr lang="tr-TR" altLang="tr-TR" dirty="0"/>
              <a:t>üyesi </a:t>
            </a:r>
            <a:r>
              <a:rPr lang="tr-TR" altLang="tr-TR" dirty="0" smtClean="0"/>
              <a:t>sayısı:</a:t>
            </a:r>
            <a:r>
              <a:rPr lang="tr-TR" altLang="tr-TR" b="1" dirty="0" smtClean="0"/>
              <a:t>68</a:t>
            </a:r>
            <a:endParaRPr lang="tr-TR" altLang="tr-TR" b="1" dirty="0"/>
          </a:p>
        </p:txBody>
      </p:sp>
      <p:graphicFrame>
        <p:nvGraphicFramePr>
          <p:cNvPr id="6" name="6 İçerik Yer Tutucusu"/>
          <p:cNvGraphicFramePr>
            <a:graphicFrameLocks/>
          </p:cNvGraphicFramePr>
          <p:nvPr>
            <p:extLst>
              <p:ext uri="{D42A27DB-BD31-4B8C-83A1-F6EECF244321}">
                <p14:modId xmlns:p14="http://schemas.microsoft.com/office/powerpoint/2010/main" val="3670668365"/>
              </p:ext>
            </p:extLst>
          </p:nvPr>
        </p:nvGraphicFramePr>
        <p:xfrm>
          <a:off x="5667375" y="3101119"/>
          <a:ext cx="5948363" cy="2714625"/>
        </p:xfrm>
        <a:graphic>
          <a:graphicData uri="http://schemas.openxmlformats.org/presentationml/2006/ole">
            <mc:AlternateContent xmlns:mc="http://schemas.openxmlformats.org/markup-compatibility/2006">
              <mc:Choice xmlns:v="urn:schemas-microsoft-com:vml" Requires="v">
                <p:oleObj spid="_x0000_s5192" name="Çizelge" r:id="rId5" imgW="5864860" imgH="2719052" progId="Excel.Sheet.8">
                  <p:embed/>
                </p:oleObj>
              </mc:Choice>
              <mc:Fallback>
                <p:oleObj name="Çizelge" r:id="rId5" imgW="5864860" imgH="2719052" progId="Excel.Sheet.8">
                  <p:embed/>
                  <p:pic>
                    <p:nvPicPr>
                      <p:cNvPr id="0" name="Picture 1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67375" y="3101119"/>
                        <a:ext cx="5948363" cy="271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Dikdörtgen 6"/>
          <p:cNvSpPr/>
          <p:nvPr/>
        </p:nvSpPr>
        <p:spPr>
          <a:xfrm>
            <a:off x="1776846" y="4091422"/>
            <a:ext cx="3193256" cy="1231106"/>
          </a:xfrm>
          <a:prstGeom prst="rect">
            <a:avLst/>
          </a:prstGeom>
        </p:spPr>
        <p:txBody>
          <a:bodyPr wrap="square">
            <a:spAutoFit/>
          </a:bodyPr>
          <a:lstStyle/>
          <a:p>
            <a:pPr>
              <a:spcBef>
                <a:spcPct val="0"/>
              </a:spcBef>
            </a:pPr>
            <a:r>
              <a:rPr lang="tr-TR" altLang="tr-TR" dirty="0" smtClean="0"/>
              <a:t>2019 </a:t>
            </a:r>
            <a:r>
              <a:rPr lang="tr-TR" altLang="tr-TR" dirty="0"/>
              <a:t>yılında ödenen </a:t>
            </a:r>
          </a:p>
          <a:p>
            <a:pPr>
              <a:spcBef>
                <a:spcPct val="0"/>
              </a:spcBef>
            </a:pPr>
            <a:r>
              <a:rPr lang="tr-TR" altLang="tr-TR" dirty="0"/>
              <a:t>ek ders ücreti</a:t>
            </a:r>
          </a:p>
          <a:p>
            <a:pPr>
              <a:spcBef>
                <a:spcPct val="0"/>
              </a:spcBef>
            </a:pPr>
            <a:endParaRPr lang="tr-TR" altLang="tr-TR" dirty="0"/>
          </a:p>
          <a:p>
            <a:pPr>
              <a:spcBef>
                <a:spcPct val="0"/>
              </a:spcBef>
            </a:pPr>
            <a:r>
              <a:rPr lang="tr-TR" altLang="tr-TR" sz="2000" b="1" dirty="0" smtClean="0"/>
              <a:t>TOPLAM: </a:t>
            </a:r>
            <a:r>
              <a:rPr lang="tr-TR" altLang="tr-TR" sz="2000" b="1" dirty="0" smtClean="0"/>
              <a:t>1.223.801,00 </a:t>
            </a:r>
            <a:r>
              <a:rPr lang="tr-TR" altLang="tr-TR" sz="2000" b="1" dirty="0"/>
              <a:t>TL</a:t>
            </a:r>
          </a:p>
        </p:txBody>
      </p:sp>
    </p:spTree>
    <p:extLst>
      <p:ext uri="{BB962C8B-B14F-4D97-AF65-F5344CB8AC3E}">
        <p14:creationId xmlns:p14="http://schemas.microsoft.com/office/powerpoint/2010/main" val="29017816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GENEL DEĞERLENDİRME</a:t>
            </a:r>
            <a:endParaRPr lang="tr-TR" sz="2400" b="1" dirty="0"/>
          </a:p>
        </p:txBody>
      </p:sp>
      <p:sp>
        <p:nvSpPr>
          <p:cNvPr id="3" name="Dikdörtgen 2"/>
          <p:cNvSpPr/>
          <p:nvPr/>
        </p:nvSpPr>
        <p:spPr>
          <a:xfrm>
            <a:off x="671512" y="1085119"/>
            <a:ext cx="11001376" cy="4401205"/>
          </a:xfrm>
          <a:prstGeom prst="rect">
            <a:avLst/>
          </a:prstGeom>
        </p:spPr>
        <p:txBody>
          <a:bodyPr wrap="square">
            <a:spAutoFit/>
          </a:bodyPr>
          <a:lstStyle/>
          <a:p>
            <a:pPr marL="342900" indent="-342900">
              <a:spcBef>
                <a:spcPct val="0"/>
              </a:spcBef>
              <a:buFont typeface="Wingdings" panose="05000000000000000000" pitchFamily="2" charset="2"/>
              <a:buChar char="Ø"/>
              <a:defRPr/>
            </a:pPr>
            <a:r>
              <a:rPr lang="tr-TR" altLang="tr-TR" sz="2000" dirty="0">
                <a:solidFill>
                  <a:srgbClr val="7030A0"/>
                </a:solidFill>
              </a:rPr>
              <a:t>Ek ders tahakkuk işlemleri ile ilgili gerekli düzenlemeler yapılarak standart getirildi.</a:t>
            </a:r>
          </a:p>
          <a:p>
            <a:pPr marL="342900" indent="-342900">
              <a:spcBef>
                <a:spcPct val="0"/>
              </a:spcBef>
              <a:buFont typeface="Wingdings" panose="05000000000000000000" pitchFamily="2" charset="2"/>
              <a:buChar char="Ø"/>
              <a:defRPr/>
            </a:pPr>
            <a:r>
              <a:rPr lang="tr-TR" altLang="tr-TR" sz="2000" dirty="0" smtClean="0">
                <a:solidFill>
                  <a:srgbClr val="7030A0"/>
                </a:solidFill>
              </a:rPr>
              <a:t> </a:t>
            </a:r>
            <a:r>
              <a:rPr lang="tr-TR" altLang="tr-TR" sz="2000" dirty="0">
                <a:solidFill>
                  <a:srgbClr val="7030A0"/>
                </a:solidFill>
              </a:rPr>
              <a:t>Öğrenci ders kayıt sistemindeki aksaklıklar giderilerek, özellikle Bologna süreci ve TYYÇ standartlarına uygun hale getirildi.</a:t>
            </a:r>
          </a:p>
          <a:p>
            <a:pPr marL="342900" indent="-342900">
              <a:spcBef>
                <a:spcPct val="0"/>
              </a:spcBef>
              <a:buFont typeface="Wingdings" panose="05000000000000000000" pitchFamily="2" charset="2"/>
              <a:buChar char="Ø"/>
              <a:defRPr/>
            </a:pPr>
            <a:r>
              <a:rPr lang="tr-TR" altLang="tr-TR" sz="2000" dirty="0" smtClean="0">
                <a:solidFill>
                  <a:srgbClr val="7030A0"/>
                </a:solidFill>
              </a:rPr>
              <a:t>Enstitümüz</a:t>
            </a:r>
            <a:r>
              <a:rPr lang="tr-TR" altLang="tr-TR" sz="2000" dirty="0">
                <a:solidFill>
                  <a:srgbClr val="7030A0"/>
                </a:solidFill>
              </a:rPr>
              <a:t>, yeni </a:t>
            </a:r>
            <a:r>
              <a:rPr lang="tr-TR" altLang="tr-TR" sz="2000" dirty="0" smtClean="0">
                <a:solidFill>
                  <a:srgbClr val="7030A0"/>
                </a:solidFill>
              </a:rPr>
              <a:t>açılan </a:t>
            </a:r>
            <a:r>
              <a:rPr lang="tr-TR" altLang="tr-TR" sz="2000" dirty="0" smtClean="0">
                <a:solidFill>
                  <a:srgbClr val="7030A0"/>
                </a:solidFill>
              </a:rPr>
              <a:t>Yüksek Lisans (Tarımsal </a:t>
            </a:r>
            <a:r>
              <a:rPr lang="tr-TR" altLang="tr-TR" sz="2000" dirty="0" err="1" smtClean="0">
                <a:solidFill>
                  <a:srgbClr val="7030A0"/>
                </a:solidFill>
              </a:rPr>
              <a:t>Biyoteknoloji</a:t>
            </a:r>
            <a:r>
              <a:rPr lang="tr-TR" altLang="tr-TR" sz="2000" dirty="0" smtClean="0">
                <a:solidFill>
                  <a:srgbClr val="7030A0"/>
                </a:solidFill>
              </a:rPr>
              <a:t> ve </a:t>
            </a:r>
            <a:r>
              <a:rPr lang="tr-TR" altLang="tr-TR" sz="2000" dirty="0" err="1" smtClean="0">
                <a:solidFill>
                  <a:srgbClr val="7030A0"/>
                </a:solidFill>
              </a:rPr>
              <a:t>Biyosistem</a:t>
            </a:r>
            <a:r>
              <a:rPr lang="tr-TR" altLang="tr-TR" sz="2000" dirty="0" smtClean="0">
                <a:solidFill>
                  <a:srgbClr val="7030A0"/>
                </a:solidFill>
              </a:rPr>
              <a:t> Mühendisliği ABD ) ve Doktora Programı (Kimya ve Matematik) </a:t>
            </a:r>
            <a:r>
              <a:rPr lang="tr-TR" altLang="tr-TR" sz="2000" dirty="0" smtClean="0">
                <a:solidFill>
                  <a:srgbClr val="7030A0"/>
                </a:solidFill>
              </a:rPr>
              <a:t>ile birlikte </a:t>
            </a:r>
            <a:r>
              <a:rPr lang="tr-TR" altLang="tr-TR" sz="2000" dirty="0" smtClean="0">
                <a:solidFill>
                  <a:srgbClr val="7030A0"/>
                </a:solidFill>
              </a:rPr>
              <a:t>14 Anabilim Dalında  (14 Yüksek Lisans Programı ve 5 Doktora Programı) Eğitime </a:t>
            </a:r>
            <a:r>
              <a:rPr lang="tr-TR" altLang="tr-TR" sz="2000" dirty="0" smtClean="0">
                <a:solidFill>
                  <a:srgbClr val="7030A0"/>
                </a:solidFill>
              </a:rPr>
              <a:t>devam etmektedir.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Enstitümüz </a:t>
            </a:r>
            <a:r>
              <a:rPr lang="tr-TR" altLang="tr-TR" sz="2000" dirty="0">
                <a:solidFill>
                  <a:srgbClr val="7030A0"/>
                </a:solidFill>
              </a:rPr>
              <a:t>“Türkiye Teknoloji ve Uygulamalı Bilimler Dergisi” ile yayın hayatına </a:t>
            </a:r>
            <a:r>
              <a:rPr lang="tr-TR" altLang="tr-TR" sz="2000" dirty="0" smtClean="0">
                <a:solidFill>
                  <a:srgbClr val="7030A0"/>
                </a:solidFill>
              </a:rPr>
              <a:t>devam etmektedir.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Öğrenci </a:t>
            </a:r>
            <a:r>
              <a:rPr lang="tr-TR" altLang="tr-TR" sz="2000" dirty="0">
                <a:solidFill>
                  <a:srgbClr val="7030A0"/>
                </a:solidFill>
              </a:rPr>
              <a:t>işleri ile ilgili dosyalama ve arşiv sistemi oluşturularak </a:t>
            </a:r>
            <a:r>
              <a:rPr lang="tr-TR" altLang="tr-TR" sz="2000" dirty="0" smtClean="0">
                <a:solidFill>
                  <a:srgbClr val="7030A0"/>
                </a:solidFill>
              </a:rPr>
              <a:t>belirli bir standart sağlanmıştır.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Diploma </a:t>
            </a:r>
            <a:r>
              <a:rPr lang="tr-TR" altLang="tr-TR" sz="2000" dirty="0" smtClean="0">
                <a:solidFill>
                  <a:srgbClr val="7030A0"/>
                </a:solidFill>
              </a:rPr>
              <a:t>eklerindeki dil ve yazımla ilgili eksiklikler giderilerek öğrencilerimize Diploma ile beraber verilmeye başlanmıştır.</a:t>
            </a:r>
          </a:p>
          <a:p>
            <a:pPr marL="342900" indent="-342900">
              <a:spcBef>
                <a:spcPct val="0"/>
              </a:spcBef>
              <a:buFont typeface="Wingdings" panose="05000000000000000000" pitchFamily="2" charset="2"/>
              <a:buChar char="Ø"/>
              <a:defRPr/>
            </a:pPr>
            <a:r>
              <a:rPr lang="tr-TR" altLang="tr-TR" sz="2000" dirty="0" smtClean="0">
                <a:solidFill>
                  <a:srgbClr val="7030A0"/>
                </a:solidFill>
              </a:rPr>
              <a:t>Web saymamızda sunulan bilgiler Kalite Yönetim Sistemine uygun hale getirilmiştir.</a:t>
            </a:r>
            <a:endParaRPr lang="tr-TR" altLang="tr-TR" sz="2000" dirty="0">
              <a:solidFill>
                <a:srgbClr val="7030A0"/>
              </a:solidFill>
            </a:endParaRPr>
          </a:p>
          <a:p>
            <a:pPr marL="342900" indent="-342900">
              <a:spcBef>
                <a:spcPct val="0"/>
              </a:spcBef>
              <a:buFont typeface="Wingdings" panose="05000000000000000000" pitchFamily="2" charset="2"/>
              <a:buChar char="Ø"/>
              <a:defRPr/>
            </a:pPr>
            <a:r>
              <a:rPr lang="tr-TR" altLang="tr-TR" sz="2000" dirty="0" smtClean="0">
                <a:solidFill>
                  <a:srgbClr val="7030A0"/>
                </a:solidFill>
              </a:rPr>
              <a:t>Siirt </a:t>
            </a:r>
            <a:r>
              <a:rPr lang="tr-TR" altLang="tr-TR" sz="2000" dirty="0">
                <a:solidFill>
                  <a:srgbClr val="7030A0"/>
                </a:solidFill>
              </a:rPr>
              <a:t>Üniversitesi BAP Koordinatörlüğü ile yapılan mutabakat sonucunda lisansüstü öğrenci tez projeleri ile ilgili düzenlemeler </a:t>
            </a:r>
            <a:r>
              <a:rPr lang="tr-TR" altLang="tr-TR" sz="2000" dirty="0" smtClean="0">
                <a:solidFill>
                  <a:srgbClr val="7030A0"/>
                </a:solidFill>
              </a:rPr>
              <a:t>getirildi.</a:t>
            </a:r>
          </a:p>
          <a:p>
            <a:pPr marL="342900" indent="-342900">
              <a:spcBef>
                <a:spcPct val="0"/>
              </a:spcBef>
              <a:buFont typeface="Wingdings" panose="05000000000000000000" pitchFamily="2" charset="2"/>
              <a:buChar char="Ø"/>
              <a:defRPr/>
            </a:pPr>
            <a:endParaRPr lang="tr-TR" sz="2000" dirty="0">
              <a:solidFill>
                <a:srgbClr val="7030A0"/>
              </a:solidFill>
            </a:endParaRPr>
          </a:p>
        </p:txBody>
      </p:sp>
    </p:spTree>
    <p:extLst>
      <p:ext uri="{BB962C8B-B14F-4D97-AF65-F5344CB8AC3E}">
        <p14:creationId xmlns:p14="http://schemas.microsoft.com/office/powerpoint/2010/main" val="59564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ZAYIF YÖNLER, ÖNERİLER VE İHTİYAÇLAR</a:t>
            </a:r>
            <a:endParaRPr lang="tr-TR" sz="2400" b="1" dirty="0"/>
          </a:p>
        </p:txBody>
      </p:sp>
      <p:sp>
        <p:nvSpPr>
          <p:cNvPr id="3" name="Dikdörtgen 2"/>
          <p:cNvSpPr/>
          <p:nvPr/>
        </p:nvSpPr>
        <p:spPr>
          <a:xfrm>
            <a:off x="1147763" y="1591360"/>
            <a:ext cx="9410700" cy="369332"/>
          </a:xfrm>
          <a:prstGeom prst="rect">
            <a:avLst/>
          </a:prstGeom>
        </p:spPr>
        <p:txBody>
          <a:bodyPr wrap="square">
            <a:spAutoFit/>
          </a:bodyPr>
          <a:lstStyle/>
          <a:p>
            <a:r>
              <a:rPr lang="tr-TR" b="1" dirty="0">
                <a:cs typeface="Times New Roman" pitchFamily="18" charset="0"/>
              </a:rPr>
              <a:t> </a:t>
            </a:r>
            <a:endParaRPr lang="tr-TR" dirty="0">
              <a:solidFill>
                <a:srgbClr val="7030A0"/>
              </a:solidFill>
            </a:endParaRPr>
          </a:p>
        </p:txBody>
      </p:sp>
      <p:sp>
        <p:nvSpPr>
          <p:cNvPr id="4" name="Dikdörtgen 3"/>
          <p:cNvSpPr/>
          <p:nvPr/>
        </p:nvSpPr>
        <p:spPr>
          <a:xfrm>
            <a:off x="485775" y="1085120"/>
            <a:ext cx="11372850" cy="5917004"/>
          </a:xfrm>
          <a:prstGeom prst="rect">
            <a:avLst/>
          </a:prstGeom>
        </p:spPr>
        <p:txBody>
          <a:bodyPr wrap="square">
            <a:spAutoFit/>
          </a:bodyPr>
          <a:lstStyle/>
          <a:p>
            <a:pPr marL="342900" indent="-342900">
              <a:spcBef>
                <a:spcPts val="500"/>
              </a:spcBef>
              <a:spcAft>
                <a:spcPts val="595"/>
              </a:spcAft>
              <a:buBlip>
                <a:blip r:embed="rId2"/>
              </a:buBlip>
              <a:tabLst>
                <a:tab pos="457200" algn="l"/>
              </a:tabLst>
            </a:pPr>
            <a:r>
              <a:rPr lang="tr-TR" sz="2000" b="1" i="1" dirty="0" smtClean="0">
                <a:solidFill>
                  <a:srgbClr val="7030A0"/>
                </a:solidFill>
              </a:rPr>
              <a:t>Otomasyonun </a:t>
            </a:r>
            <a:r>
              <a:rPr lang="tr-TR" sz="2000" b="1" i="1" dirty="0">
                <a:solidFill>
                  <a:srgbClr val="7030A0"/>
                </a:solidFill>
              </a:rPr>
              <a:t>enstitülerde bağımsız olmaması (özellikle ders takibi ve notların girilmesindeki gecikmelerin üstesinden gelinebilmesi ve de doğru elden takip edilebilmesi </a:t>
            </a:r>
            <a:r>
              <a:rPr lang="tr-TR" sz="2000" b="1" i="1" dirty="0" smtClean="0">
                <a:solidFill>
                  <a:srgbClr val="7030A0"/>
                </a:solidFill>
              </a:rPr>
              <a:t>)</a:t>
            </a:r>
            <a:endParaRPr lang="tr-TR" sz="2000" b="1" i="1" dirty="0">
              <a:solidFill>
                <a:srgbClr val="7030A0"/>
              </a:solidFill>
            </a:endParaRPr>
          </a:p>
          <a:p>
            <a:pPr marL="342900" indent="-342900">
              <a:spcBef>
                <a:spcPts val="500"/>
              </a:spcBef>
              <a:spcAft>
                <a:spcPts val="595"/>
              </a:spcAft>
              <a:buBlip>
                <a:blip r:embed="rId2"/>
              </a:buBlip>
              <a:tabLst>
                <a:tab pos="457200" algn="l"/>
              </a:tabLst>
            </a:pPr>
            <a:r>
              <a:rPr lang="tr-TR" sz="2000" b="1" i="1" dirty="0" smtClean="0">
                <a:solidFill>
                  <a:srgbClr val="7030A0"/>
                </a:solidFill>
              </a:rPr>
              <a:t>Ana </a:t>
            </a:r>
            <a:r>
              <a:rPr lang="tr-TR" sz="2000" b="1" i="1" dirty="0">
                <a:solidFill>
                  <a:srgbClr val="7030A0"/>
                </a:solidFill>
              </a:rPr>
              <a:t>bilim dallarının resmi yazılarda gereken </a:t>
            </a:r>
            <a:r>
              <a:rPr lang="tr-TR" sz="2000" b="1" i="1" dirty="0" smtClean="0">
                <a:solidFill>
                  <a:srgbClr val="7030A0"/>
                </a:solidFill>
              </a:rPr>
              <a:t>hassasiyeti göstermemeleri </a:t>
            </a:r>
            <a:r>
              <a:rPr lang="tr-TR" sz="2000" b="1" i="1" dirty="0">
                <a:solidFill>
                  <a:srgbClr val="7030A0"/>
                </a:solidFill>
              </a:rPr>
              <a:t>ve bu konuda </a:t>
            </a:r>
            <a:r>
              <a:rPr lang="tr-TR" sz="2000" b="1" i="1" dirty="0" smtClean="0">
                <a:solidFill>
                  <a:srgbClr val="7030A0"/>
                </a:solidFill>
              </a:rPr>
              <a:t>enstitünün </a:t>
            </a:r>
            <a:r>
              <a:rPr lang="tr-TR" sz="2000" b="1" i="1" dirty="0">
                <a:solidFill>
                  <a:srgbClr val="7030A0"/>
                </a:solidFill>
              </a:rPr>
              <a:t>uyarılarına rağmen gereken </a:t>
            </a:r>
            <a:r>
              <a:rPr lang="tr-TR" sz="2000" b="1" i="1" dirty="0" smtClean="0">
                <a:solidFill>
                  <a:srgbClr val="7030A0"/>
                </a:solidFill>
              </a:rPr>
              <a:t>ilgiyi göstermemeleri</a:t>
            </a:r>
            <a:r>
              <a:rPr lang="tr-TR" sz="2000" b="1" i="1" dirty="0">
                <a:solidFill>
                  <a:srgbClr val="7030A0"/>
                </a:solidFill>
              </a:rPr>
              <a:t>. (Gecikmeler ve ek derslerin zamanında gelmemesi </a:t>
            </a:r>
            <a:r>
              <a:rPr lang="tr-TR" sz="2000" b="1" i="1" dirty="0" smtClean="0">
                <a:solidFill>
                  <a:srgbClr val="7030A0"/>
                </a:solidFill>
              </a:rPr>
              <a:t>ve ayrıca ödemelerde izinli günlere yeterince dikkat edilmemesi)</a:t>
            </a:r>
            <a:endParaRPr lang="tr-TR" sz="2000" b="1" i="1" dirty="0">
              <a:solidFill>
                <a:srgbClr val="7030A0"/>
              </a:solidFill>
            </a:endParaRPr>
          </a:p>
          <a:p>
            <a:pPr marL="342900" indent="-342900">
              <a:spcBef>
                <a:spcPts val="500"/>
              </a:spcBef>
              <a:spcAft>
                <a:spcPts val="595"/>
              </a:spcAft>
              <a:buBlip>
                <a:blip r:embed="rId2"/>
              </a:buBlip>
              <a:tabLst>
                <a:tab pos="457200" algn="l"/>
              </a:tabLst>
            </a:pPr>
            <a:r>
              <a:rPr lang="tr-TR" sz="2000" b="1" i="1" dirty="0">
                <a:solidFill>
                  <a:srgbClr val="7030A0"/>
                </a:solidFill>
              </a:rPr>
              <a:t>Bazı Öğrenciler ile bazı  danışmanların bazı konulara yeterince ilgili olmamaları.</a:t>
            </a:r>
          </a:p>
          <a:p>
            <a:pPr marL="342900" indent="-342900">
              <a:spcBef>
                <a:spcPts val="500"/>
              </a:spcBef>
              <a:spcAft>
                <a:spcPts val="595"/>
              </a:spcAft>
              <a:buBlip>
                <a:blip r:embed="rId2"/>
              </a:buBlip>
              <a:tabLst>
                <a:tab pos="457200" algn="l"/>
              </a:tabLst>
            </a:pPr>
            <a:r>
              <a:rPr lang="tr-TR" sz="2000" b="1" i="1" dirty="0">
                <a:solidFill>
                  <a:srgbClr val="7030A0"/>
                </a:solidFill>
              </a:rPr>
              <a:t>Bazı anabilim dallarında doktora programının açılması için gerekli sayıda öğretim üyesinin bulunmaması</a:t>
            </a:r>
          </a:p>
          <a:p>
            <a:pPr marL="342900" indent="-342900">
              <a:spcBef>
                <a:spcPts val="500"/>
              </a:spcBef>
              <a:spcAft>
                <a:spcPts val="595"/>
              </a:spcAft>
              <a:buBlip>
                <a:blip r:embed="rId2"/>
              </a:buBlip>
              <a:tabLst>
                <a:tab pos="457200" algn="l"/>
              </a:tabLst>
            </a:pPr>
            <a:r>
              <a:rPr lang="tr-TR" sz="2000" b="1" i="1" dirty="0" smtClean="0">
                <a:solidFill>
                  <a:srgbClr val="7030A0"/>
                </a:solidFill>
              </a:rPr>
              <a:t>İlgili </a:t>
            </a:r>
            <a:r>
              <a:rPr lang="tr-TR" sz="2000" b="1" i="1" dirty="0">
                <a:solidFill>
                  <a:srgbClr val="7030A0"/>
                </a:solidFill>
              </a:rPr>
              <a:t>Anabilim </a:t>
            </a:r>
            <a:r>
              <a:rPr lang="tr-TR" sz="2000" b="1" i="1" dirty="0" smtClean="0">
                <a:solidFill>
                  <a:srgbClr val="7030A0"/>
                </a:solidFill>
              </a:rPr>
              <a:t>dallarımızdaki öğretim </a:t>
            </a:r>
            <a:r>
              <a:rPr lang="tr-TR" sz="2000" b="1" i="1" dirty="0">
                <a:solidFill>
                  <a:srgbClr val="7030A0"/>
                </a:solidFill>
              </a:rPr>
              <a:t>üyesi </a:t>
            </a:r>
            <a:r>
              <a:rPr lang="tr-TR" sz="2000" b="1" i="1" dirty="0" smtClean="0">
                <a:solidFill>
                  <a:srgbClr val="7030A0"/>
                </a:solidFill>
              </a:rPr>
              <a:t>sayısının azlığı </a:t>
            </a:r>
            <a:r>
              <a:rPr lang="tr-TR" sz="2000" b="1" i="1" dirty="0">
                <a:solidFill>
                  <a:srgbClr val="7030A0"/>
                </a:solidFill>
              </a:rPr>
              <a:t>nedeniyle öğrencilerin danışman seçimlerinin sınırlı olması</a:t>
            </a:r>
            <a:r>
              <a:rPr lang="tr-TR" sz="2000" b="1" i="1" dirty="0" smtClean="0">
                <a:solidFill>
                  <a:srgbClr val="7030A0"/>
                </a:solidFill>
              </a:rPr>
              <a:t>.</a:t>
            </a:r>
          </a:p>
          <a:p>
            <a:pPr marL="342900" indent="-342900">
              <a:spcBef>
                <a:spcPts val="500"/>
              </a:spcBef>
              <a:spcAft>
                <a:spcPts val="595"/>
              </a:spcAft>
              <a:buBlip>
                <a:blip r:embed="rId2"/>
              </a:buBlip>
              <a:tabLst>
                <a:tab pos="457200" algn="l"/>
              </a:tabLst>
            </a:pPr>
            <a:r>
              <a:rPr lang="tr-TR" sz="2000" b="1" i="1" dirty="0" smtClean="0">
                <a:solidFill>
                  <a:srgbClr val="7030A0"/>
                </a:solidFill>
              </a:rPr>
              <a:t>Artan öğrenci sayımız ve iş yükümüze paralel olarak memur gereksinimi (mümkünse en az 2 kişi)</a:t>
            </a:r>
          </a:p>
          <a:p>
            <a:pPr marL="342900" indent="-342900">
              <a:spcBef>
                <a:spcPts val="500"/>
              </a:spcBef>
              <a:spcAft>
                <a:spcPts val="595"/>
              </a:spcAft>
              <a:buBlip>
                <a:blip r:embed="rId2"/>
              </a:buBlip>
              <a:tabLst>
                <a:tab pos="457200" algn="l"/>
              </a:tabLst>
            </a:pPr>
            <a:r>
              <a:rPr lang="tr-TR" b="1" i="1" dirty="0" smtClean="0">
                <a:solidFill>
                  <a:srgbClr val="7030A0"/>
                </a:solidFill>
              </a:rPr>
              <a:t>Web sayfasında mezun olan öğrencilerimize ait bir arşiv veya havuz sisteminin oluşturulması.</a:t>
            </a:r>
          </a:p>
          <a:p>
            <a:pPr marL="342900" indent="-342900">
              <a:spcBef>
                <a:spcPts val="500"/>
              </a:spcBef>
              <a:spcAft>
                <a:spcPts val="595"/>
              </a:spcAft>
              <a:buBlip>
                <a:blip r:embed="rId2"/>
              </a:buBlip>
              <a:tabLst>
                <a:tab pos="457200" algn="l"/>
              </a:tabLst>
            </a:pPr>
            <a:r>
              <a:rPr lang="tr-TR" b="1" i="1" dirty="0" smtClean="0">
                <a:solidFill>
                  <a:srgbClr val="7030A0"/>
                </a:solidFill>
              </a:rPr>
              <a:t>Tüm enstitülerce ortak kullanılmak üzere bir adet Diploma Basım Makinesinin alınması</a:t>
            </a:r>
            <a:endParaRPr lang="tr-TR" dirty="0">
              <a:solidFill>
                <a:srgbClr val="7030A0"/>
              </a:solidFill>
            </a:endParaRPr>
          </a:p>
          <a:p>
            <a:pPr>
              <a:spcBef>
                <a:spcPts val="500"/>
              </a:spcBef>
              <a:spcAft>
                <a:spcPts val="595"/>
              </a:spcAft>
              <a:tabLst>
                <a:tab pos="457200" algn="l"/>
              </a:tabLst>
            </a:pPr>
            <a:endParaRPr lang="tr-TR" sz="2000" b="1" i="1" dirty="0">
              <a:solidFill>
                <a:srgbClr val="7030A0"/>
              </a:solidFill>
            </a:endParaRPr>
          </a:p>
          <a:p>
            <a:pPr>
              <a:spcBef>
                <a:spcPts val="500"/>
              </a:spcBef>
              <a:spcAft>
                <a:spcPts val="595"/>
              </a:spcAft>
              <a:tabLst>
                <a:tab pos="457200" algn="l"/>
              </a:tabLst>
            </a:pPr>
            <a:endParaRPr lang="tr-TR" sz="2000" b="1" i="1" dirty="0">
              <a:solidFill>
                <a:srgbClr val="7030A0"/>
              </a:solidFill>
            </a:endParaRPr>
          </a:p>
        </p:txBody>
      </p:sp>
    </p:spTree>
    <p:extLst>
      <p:ext uri="{BB962C8B-B14F-4D97-AF65-F5344CB8AC3E}">
        <p14:creationId xmlns:p14="http://schemas.microsoft.com/office/powerpoint/2010/main" val="49665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EĞİTİM – ÖĞRETİM İŞLERİ</a:t>
            </a:r>
            <a:endParaRPr lang="tr-TR" sz="2400" b="1" dirty="0"/>
          </a:p>
        </p:txBody>
      </p:sp>
      <p:sp>
        <p:nvSpPr>
          <p:cNvPr id="3" name="Dikdörtgen 2"/>
          <p:cNvSpPr/>
          <p:nvPr/>
        </p:nvSpPr>
        <p:spPr>
          <a:xfrm>
            <a:off x="1057682" y="1541417"/>
            <a:ext cx="10280878" cy="4154984"/>
          </a:xfrm>
          <a:prstGeom prst="rect">
            <a:avLst/>
          </a:prstGeom>
        </p:spPr>
        <p:txBody>
          <a:bodyPr wrap="square">
            <a:spAutoFit/>
          </a:bodyPr>
          <a:lstStyle/>
          <a:p>
            <a:r>
              <a:rPr lang="tr-TR" altLang="tr-TR" sz="2400" b="1" dirty="0" smtClean="0">
                <a:solidFill>
                  <a:srgbClr val="7030A0"/>
                </a:solidFill>
              </a:rPr>
              <a:t>KATILIMLARINIZLA BİZLERİ ONURLANDIRDIĞINIZ  İÇİN </a:t>
            </a:r>
          </a:p>
          <a:p>
            <a:r>
              <a:rPr lang="tr-TR" altLang="tr-TR" sz="4000" b="1" dirty="0" smtClean="0">
                <a:solidFill>
                  <a:srgbClr val="7030A0"/>
                </a:solidFill>
              </a:rPr>
              <a:t>			</a:t>
            </a:r>
          </a:p>
          <a:p>
            <a:endParaRPr lang="tr-TR" altLang="tr-TR" sz="4000" b="1" dirty="0" smtClean="0">
              <a:solidFill>
                <a:srgbClr val="7030A0"/>
              </a:solidFill>
            </a:endParaRPr>
          </a:p>
          <a:p>
            <a:r>
              <a:rPr lang="tr-TR" altLang="tr-TR" sz="4000" b="1" dirty="0" smtClean="0">
                <a:solidFill>
                  <a:srgbClr val="7030A0"/>
                </a:solidFill>
              </a:rPr>
              <a:t>				</a:t>
            </a:r>
            <a:r>
              <a:rPr lang="tr-TR" altLang="tr-TR" sz="4000" b="1" i="1" dirty="0" smtClean="0">
                <a:solidFill>
                  <a:srgbClr val="7030A0"/>
                </a:solidFill>
              </a:rPr>
              <a:t>TEŞEKKÜR EDERİZ..!</a:t>
            </a:r>
            <a:r>
              <a:rPr lang="tr-TR" altLang="tr-TR" sz="4000" b="1" i="1" dirty="0">
                <a:solidFill>
                  <a:srgbClr val="7030A0"/>
                </a:solidFill>
              </a:rPr>
              <a:t/>
            </a:r>
            <a:br>
              <a:rPr lang="tr-TR" altLang="tr-TR" sz="4000" b="1" i="1" dirty="0">
                <a:solidFill>
                  <a:srgbClr val="7030A0"/>
                </a:solidFill>
              </a:rPr>
            </a:br>
            <a:r>
              <a:rPr lang="tr-TR" altLang="tr-TR" sz="4000" b="1" dirty="0">
                <a:solidFill>
                  <a:srgbClr val="7030A0"/>
                </a:solidFill>
              </a:rPr>
              <a:t/>
            </a:r>
            <a:br>
              <a:rPr lang="tr-TR" altLang="tr-TR" sz="4000" b="1" dirty="0">
                <a:solidFill>
                  <a:srgbClr val="7030A0"/>
                </a:solidFill>
              </a:rPr>
            </a:br>
            <a:r>
              <a:rPr lang="tr-TR" altLang="tr-TR" sz="4000" b="1" dirty="0">
                <a:solidFill>
                  <a:srgbClr val="7030A0"/>
                </a:solidFill>
              </a:rPr>
              <a:t/>
            </a:r>
            <a:br>
              <a:rPr lang="tr-TR" altLang="tr-TR" sz="4000" b="1" dirty="0">
                <a:solidFill>
                  <a:srgbClr val="7030A0"/>
                </a:solidFill>
              </a:rPr>
            </a:br>
            <a:endParaRPr lang="tr-TR" sz="4000" dirty="0">
              <a:solidFill>
                <a:srgbClr val="7030A0"/>
              </a:solidFill>
            </a:endParaRPr>
          </a:p>
        </p:txBody>
      </p:sp>
    </p:spTree>
    <p:extLst>
      <p:ext uri="{BB962C8B-B14F-4D97-AF65-F5344CB8AC3E}">
        <p14:creationId xmlns:p14="http://schemas.microsoft.com/office/powerpoint/2010/main" val="16677043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798" y="2107824"/>
            <a:ext cx="7295009" cy="2619755"/>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4284</TotalTime>
  <Words>1827</Words>
  <Application>Microsoft Office PowerPoint</Application>
  <PresentationFormat>Geniş ekran</PresentationFormat>
  <Paragraphs>448</Paragraphs>
  <Slides>30</Slides>
  <Notes>0</Notes>
  <HiddenSlides>0</HiddenSlides>
  <MMClips>0</MMClips>
  <ScaleCrop>false</ScaleCrop>
  <HeadingPairs>
    <vt:vector size="8" baseType="variant">
      <vt:variant>
        <vt:lpstr>Kullanılan Yazı Tipleri</vt:lpstr>
      </vt:variant>
      <vt:variant>
        <vt:i4>6</vt:i4>
      </vt:variant>
      <vt:variant>
        <vt:lpstr>Tema</vt:lpstr>
      </vt:variant>
      <vt:variant>
        <vt:i4>1</vt:i4>
      </vt:variant>
      <vt:variant>
        <vt:lpstr>Eklenmiş OLE Hizmet Programları</vt:lpstr>
      </vt:variant>
      <vt:variant>
        <vt:i4>1</vt:i4>
      </vt:variant>
      <vt:variant>
        <vt:lpstr>Slayt Başlıkları</vt:lpstr>
      </vt:variant>
      <vt:variant>
        <vt:i4>30</vt:i4>
      </vt:variant>
    </vt:vector>
  </HeadingPairs>
  <TitlesOfParts>
    <vt:vector size="38" baseType="lpstr">
      <vt:lpstr>Arial</vt:lpstr>
      <vt:lpstr>Calibri</vt:lpstr>
      <vt:lpstr>Calibri Light</vt:lpstr>
      <vt:lpstr>Montserrat Alternates</vt:lpstr>
      <vt:lpstr>Times New Roman</vt:lpstr>
      <vt:lpstr>Wingdings</vt:lpstr>
      <vt:lpstr>Office Teması</vt:lpstr>
      <vt:lpstr>Çizelge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ENSTİTÜ KURULU ÜYELERİ </vt:lpstr>
      <vt:lpstr>PowerPoint Sunusu</vt:lpstr>
      <vt:lpstr>PowerPoint Sunusu</vt:lpstr>
      <vt:lpstr>PowerPoint Sunusu</vt:lpstr>
      <vt:lpstr>PowerPoint Sunusu</vt:lpstr>
      <vt:lpstr>PowerPoint Sunusu</vt:lpstr>
      <vt:lpstr>PowerPoint Sunusu</vt:lpstr>
      <vt:lpstr>DİPLOMALAR ve EKLERİ</vt:lpstr>
      <vt:lpstr>PowerPoint Sunusu</vt:lpstr>
      <vt:lpstr>PowerPoint Sunusu</vt:lpstr>
      <vt:lpstr>TEZ KAPAKLARI</vt:lpstr>
      <vt:lpstr>TEZ KAPAKLARI (Yüksek Lisans)</vt:lpstr>
      <vt:lpstr>TEZ KAPAKLARI (Doktora)</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284</cp:revision>
  <dcterms:created xsi:type="dcterms:W3CDTF">2018-02-07T07:43:50Z</dcterms:created>
  <dcterms:modified xsi:type="dcterms:W3CDTF">2020-02-10T08:50:11Z</dcterms:modified>
</cp:coreProperties>
</file>